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인욱" initials="한" lastIdx="3" clrIdx="0">
    <p:extLst>
      <p:ext uri="{19B8F6BF-5375-455C-9EA6-DF929625EA0E}">
        <p15:presenceInfo xmlns:p15="http://schemas.microsoft.com/office/powerpoint/2012/main" userId="한인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7DE"/>
    <a:srgbClr val="595959"/>
    <a:srgbClr val="FFFFFF"/>
    <a:srgbClr val="82CCFD"/>
    <a:srgbClr val="97B15A"/>
    <a:srgbClr val="3B77AF"/>
    <a:srgbClr val="7EA285"/>
    <a:srgbClr val="B2D2A7"/>
    <a:srgbClr val="C55A1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5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9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6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6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3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2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8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6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4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0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4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-finance.kr/dataset/datasetView.do?datastId=SET1600006" TargetMode="External"/><Relationship Id="rId2" Type="http://schemas.openxmlformats.org/officeDocument/2006/relationships/hyperlink" Target="https://www.newswire.co.kr/newsRead.php?no=90655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hungnamilbo.co.kr/news/articleView.html?idxno=57479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812404" y="3513226"/>
            <a:ext cx="2567192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</a:rPr>
              <a:t>2014131026 </a:t>
            </a:r>
            <a:r>
              <a:rPr lang="ko-KR" altLang="en-US" sz="1400" b="1" kern="0" dirty="0">
                <a:solidFill>
                  <a:prstClr val="white"/>
                </a:solidFill>
              </a:rPr>
              <a:t>수학과 한인욱</a:t>
            </a:r>
            <a:endParaRPr lang="en-US" altLang="ko-KR" sz="600" b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8000" y="2134451"/>
            <a:ext cx="6096000" cy="12268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rgbClr val="82CCFD"/>
                </a:solidFill>
              </a:rPr>
              <a:t>데이터 통합 개인 </a:t>
            </a:r>
            <a:r>
              <a:rPr lang="en-US" altLang="ko-KR" sz="4000" b="1" kern="0" dirty="0">
                <a:solidFill>
                  <a:srgbClr val="82CCFD"/>
                </a:solidFill>
              </a:rPr>
              <a:t>2</a:t>
            </a:r>
            <a:r>
              <a:rPr lang="ko-KR" altLang="en-US" sz="4000" b="1" kern="0" dirty="0">
                <a:solidFill>
                  <a:srgbClr val="82CCFD"/>
                </a:solidFill>
              </a:rPr>
              <a:t>차</a:t>
            </a:r>
            <a:endParaRPr lang="en-US" altLang="ko-KR" sz="4000" b="1" kern="0" dirty="0">
              <a:solidFill>
                <a:srgbClr val="82CCFD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주문 수 분석 모델을 통한 치킨집 운영 방안 기준 제시</a:t>
            </a:r>
            <a:endParaRPr lang="en-US" altLang="ko-KR" sz="105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4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F9F117-EFE0-4C1F-950D-3A3E42C3F926}"/>
              </a:ext>
            </a:extLst>
          </p:cNvPr>
          <p:cNvSpPr/>
          <p:nvPr/>
        </p:nvSpPr>
        <p:spPr>
          <a:xfrm>
            <a:off x="4649112" y="3429000"/>
            <a:ext cx="2905053" cy="3160336"/>
          </a:xfrm>
          <a:prstGeom prst="rect">
            <a:avLst/>
          </a:prstGeom>
          <a:solidFill>
            <a:srgbClr val="FFFFFF"/>
          </a:solidFill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2BC06ADF-1256-4C1B-8DB2-4CE6E4C17028}"/>
              </a:ext>
            </a:extLst>
          </p:cNvPr>
          <p:cNvSpPr/>
          <p:nvPr/>
        </p:nvSpPr>
        <p:spPr>
          <a:xfrm rot="10800000">
            <a:off x="9730921" y="2903458"/>
            <a:ext cx="1796705" cy="3575427"/>
          </a:xfrm>
          <a:prstGeom prst="bentArrow">
            <a:avLst/>
          </a:prstGeom>
          <a:solidFill>
            <a:srgbClr val="3B7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59402AA9-EC03-41CF-B95F-1A313139EC23}"/>
              </a:ext>
            </a:extLst>
          </p:cNvPr>
          <p:cNvSpPr/>
          <p:nvPr/>
        </p:nvSpPr>
        <p:spPr>
          <a:xfrm rot="5400000">
            <a:off x="8242849" y="-136417"/>
            <a:ext cx="1615828" cy="5287362"/>
          </a:xfrm>
          <a:prstGeom prst="bentArrow">
            <a:avLst/>
          </a:prstGeom>
          <a:solidFill>
            <a:srgbClr val="7EA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모델링 </a:t>
            </a:r>
            <a:r>
              <a:rPr lang="en-US" altLang="ko-KR" b="1" kern="0" dirty="0">
                <a:solidFill>
                  <a:prstClr val="white"/>
                </a:solidFill>
              </a:rPr>
              <a:t>Summary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8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526133" y="2689473"/>
            <a:ext cx="3907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네이버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검색량</a:t>
            </a:r>
            <a:r>
              <a:rPr lang="en-US" altLang="ko-KR" sz="1100" dirty="0"/>
              <a:t>, </a:t>
            </a:r>
            <a:r>
              <a:rPr lang="ko-KR" altLang="en-US" sz="1100" dirty="0"/>
              <a:t>유튜브 조회수는 전국을 기준으로</a:t>
            </a:r>
            <a:r>
              <a:rPr lang="en-US" altLang="ko-KR" sz="1100" dirty="0"/>
              <a:t> </a:t>
            </a:r>
            <a:r>
              <a:rPr lang="ko-KR" altLang="en-US" sz="1100" dirty="0"/>
              <a:t>측정</a:t>
            </a:r>
            <a:endParaRPr lang="en-US" altLang="ko-KR" sz="11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2EDBE1-354D-4B97-8EF6-770ACC6B29E8}"/>
              </a:ext>
            </a:extLst>
          </p:cNvPr>
          <p:cNvSpPr/>
          <p:nvPr/>
        </p:nvSpPr>
        <p:spPr>
          <a:xfrm>
            <a:off x="526132" y="1482383"/>
            <a:ext cx="6284243" cy="82131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144A834-A599-4382-B3FF-346038284428}"/>
              </a:ext>
            </a:extLst>
          </p:cNvPr>
          <p:cNvCxnSpPr>
            <a:cxnSpLocks/>
          </p:cNvCxnSpPr>
          <p:nvPr/>
        </p:nvCxnSpPr>
        <p:spPr>
          <a:xfrm>
            <a:off x="992858" y="1956213"/>
            <a:ext cx="0" cy="427537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FF2353-373C-4B1D-8EDA-5479D6E10345}"/>
              </a:ext>
            </a:extLst>
          </p:cNvPr>
          <p:cNvSpPr/>
          <p:nvPr/>
        </p:nvSpPr>
        <p:spPr>
          <a:xfrm>
            <a:off x="7977097" y="5632954"/>
            <a:ext cx="1713762" cy="8401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E6E1FA-D876-4138-8A01-B1ADE8B8DCDF}"/>
              </a:ext>
            </a:extLst>
          </p:cNvPr>
          <p:cNvCxnSpPr>
            <a:cxnSpLocks/>
          </p:cNvCxnSpPr>
          <p:nvPr/>
        </p:nvCxnSpPr>
        <p:spPr>
          <a:xfrm>
            <a:off x="2250158" y="1375272"/>
            <a:ext cx="0" cy="331998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4B776FF-4FBA-44CC-B27D-238A3767806A}"/>
              </a:ext>
            </a:extLst>
          </p:cNvPr>
          <p:cNvSpPr/>
          <p:nvPr/>
        </p:nvSpPr>
        <p:spPr>
          <a:xfrm>
            <a:off x="526134" y="630701"/>
            <a:ext cx="3017166" cy="744572"/>
          </a:xfrm>
          <a:prstGeom prst="roundRect">
            <a:avLst/>
          </a:prstGeom>
          <a:noFill/>
          <a:ln w="381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451117-3B85-4263-B04B-305F90793506}"/>
              </a:ext>
            </a:extLst>
          </p:cNvPr>
          <p:cNvSpPr txBox="1"/>
          <p:nvPr/>
        </p:nvSpPr>
        <p:spPr>
          <a:xfrm>
            <a:off x="992859" y="650945"/>
            <a:ext cx="221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NA</a:t>
            </a:r>
            <a:r>
              <a:rPr lang="ko-KR" altLang="en-US" sz="1600" b="1" dirty="0"/>
              <a:t>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채운 변수 사용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F653BAF-DB95-4741-A95F-4CB4E930A12C}"/>
              </a:ext>
            </a:extLst>
          </p:cNvPr>
          <p:cNvSpPr/>
          <p:nvPr/>
        </p:nvSpPr>
        <p:spPr>
          <a:xfrm>
            <a:off x="526133" y="2364247"/>
            <a:ext cx="3907016" cy="664703"/>
          </a:xfrm>
          <a:prstGeom prst="roundRect">
            <a:avLst/>
          </a:prstGeom>
          <a:noFill/>
          <a:ln w="381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03EFA-5A7D-4D93-B14F-D7C8EA81A94D}"/>
              </a:ext>
            </a:extLst>
          </p:cNvPr>
          <p:cNvSpPr txBox="1"/>
          <p:nvPr/>
        </p:nvSpPr>
        <p:spPr>
          <a:xfrm>
            <a:off x="1676350" y="2393319"/>
            <a:ext cx="183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전국 변수 사용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9468F-5D63-4CA9-9E94-EF2293F07EBF}"/>
              </a:ext>
            </a:extLst>
          </p:cNvPr>
          <p:cNvSpPr txBox="1"/>
          <p:nvPr/>
        </p:nvSpPr>
        <p:spPr>
          <a:xfrm>
            <a:off x="519352" y="917543"/>
            <a:ext cx="3169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네이버 트랜드</a:t>
            </a:r>
            <a:r>
              <a:rPr lang="en-US" altLang="ko-KR" sz="1100" dirty="0"/>
              <a:t>, </a:t>
            </a:r>
            <a:r>
              <a:rPr lang="ko-KR" altLang="en-US" sz="1100" dirty="0"/>
              <a:t>지하철 </a:t>
            </a:r>
            <a:r>
              <a:rPr lang="ko-KR" altLang="en-US" sz="1100" dirty="0" err="1"/>
              <a:t>승하차</a:t>
            </a:r>
            <a:r>
              <a:rPr lang="ko-KR" altLang="en-US" sz="1100" dirty="0"/>
              <a:t> 인원은 일부</a:t>
            </a:r>
            <a:r>
              <a:rPr lang="en-US" altLang="ko-KR" sz="1100" dirty="0"/>
              <a:t>NA</a:t>
            </a:r>
            <a:r>
              <a:rPr lang="ko-KR" altLang="en-US" sz="1100" dirty="0"/>
              <a:t>를 채운 데이터이다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1B7093D-22F5-4783-BEDC-EDFE1AF3FA14}"/>
              </a:ext>
            </a:extLst>
          </p:cNvPr>
          <p:cNvCxnSpPr>
            <a:cxnSpLocks/>
          </p:cNvCxnSpPr>
          <p:nvPr/>
        </p:nvCxnSpPr>
        <p:spPr>
          <a:xfrm>
            <a:off x="5517233" y="1367344"/>
            <a:ext cx="0" cy="331998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5C2E5A6-527A-4A01-AFB6-CF32562DFC15}"/>
              </a:ext>
            </a:extLst>
          </p:cNvPr>
          <p:cNvSpPr/>
          <p:nvPr/>
        </p:nvSpPr>
        <p:spPr>
          <a:xfrm>
            <a:off x="3793209" y="721499"/>
            <a:ext cx="2950492" cy="645845"/>
          </a:xfrm>
          <a:prstGeom prst="roundRect">
            <a:avLst/>
          </a:prstGeom>
          <a:noFill/>
          <a:ln w="381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A3F7F2-4BF9-4D78-AEB2-EA7C6B43BAC3}"/>
              </a:ext>
            </a:extLst>
          </p:cNvPr>
          <p:cNvSpPr txBox="1"/>
          <p:nvPr/>
        </p:nvSpPr>
        <p:spPr>
          <a:xfrm>
            <a:off x="4471019" y="767323"/>
            <a:ext cx="1507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유튜브 조회수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2245FD-D0D6-425F-8444-0E0663B988D6}"/>
              </a:ext>
            </a:extLst>
          </p:cNvPr>
          <p:cNvSpPr txBox="1"/>
          <p:nvPr/>
        </p:nvSpPr>
        <p:spPr>
          <a:xfrm>
            <a:off x="3784811" y="1063416"/>
            <a:ext cx="3048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일별 조회수를 모델을 만들어 근사해 추정</a:t>
            </a:r>
            <a:endParaRPr lang="en-US" altLang="ko-KR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E3E6C-34BD-46E9-A0AC-4F3D31DDBC79}"/>
              </a:ext>
            </a:extLst>
          </p:cNvPr>
          <p:cNvSpPr txBox="1"/>
          <p:nvPr/>
        </p:nvSpPr>
        <p:spPr>
          <a:xfrm>
            <a:off x="2476501" y="1707270"/>
            <a:ext cx="225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측정에서의 오차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B6087C-7927-4535-B429-1ACAFEBEC787}"/>
              </a:ext>
            </a:extLst>
          </p:cNvPr>
          <p:cNvSpPr txBox="1"/>
          <p:nvPr/>
        </p:nvSpPr>
        <p:spPr>
          <a:xfrm>
            <a:off x="7851106" y="1707270"/>
            <a:ext cx="302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모델 가정의 오차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DD2DA8-F6B8-4F21-8D90-47C6D431EE9F}"/>
              </a:ext>
            </a:extLst>
          </p:cNvPr>
          <p:cNvSpPr txBox="1"/>
          <p:nvPr/>
        </p:nvSpPr>
        <p:spPr>
          <a:xfrm>
            <a:off x="4700570" y="2689473"/>
            <a:ext cx="268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잔차가</a:t>
            </a:r>
            <a:r>
              <a:rPr lang="ko-KR" altLang="en-US" sz="1100" dirty="0"/>
              <a:t> 약간의 깔때기 모양을 보인다</a:t>
            </a:r>
            <a:r>
              <a:rPr lang="en-US" altLang="ko-KR" sz="1100" dirty="0"/>
              <a:t>.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C57C263-365A-467D-A7D1-70980FDB7494}"/>
              </a:ext>
            </a:extLst>
          </p:cNvPr>
          <p:cNvCxnSpPr>
            <a:cxnSpLocks/>
          </p:cNvCxnSpPr>
          <p:nvPr/>
        </p:nvCxnSpPr>
        <p:spPr>
          <a:xfrm>
            <a:off x="7122582" y="2076602"/>
            <a:ext cx="0" cy="287645"/>
          </a:xfrm>
          <a:prstGeom prst="line">
            <a:avLst/>
          </a:prstGeom>
          <a:ln w="57150">
            <a:solidFill>
              <a:srgbClr val="7EA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3DA148D-DF75-4218-9066-234DEE963808}"/>
              </a:ext>
            </a:extLst>
          </p:cNvPr>
          <p:cNvSpPr/>
          <p:nvPr/>
        </p:nvSpPr>
        <p:spPr>
          <a:xfrm>
            <a:off x="4700570" y="2364247"/>
            <a:ext cx="2900376" cy="664703"/>
          </a:xfrm>
          <a:prstGeom prst="roundRect">
            <a:avLst/>
          </a:prstGeom>
          <a:noFill/>
          <a:ln w="38100">
            <a:solidFill>
              <a:srgbClr val="7EA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DDB42C-B551-403C-B020-5F13792F7B3A}"/>
              </a:ext>
            </a:extLst>
          </p:cNvPr>
          <p:cNvSpPr txBox="1"/>
          <p:nvPr/>
        </p:nvSpPr>
        <p:spPr>
          <a:xfrm>
            <a:off x="5125882" y="2374758"/>
            <a:ext cx="218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오차의 등분산성 위배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BFC3EE-AAC3-47DE-BF00-30D713BEFA25}"/>
              </a:ext>
            </a:extLst>
          </p:cNvPr>
          <p:cNvCxnSpPr>
            <a:cxnSpLocks/>
          </p:cNvCxnSpPr>
          <p:nvPr/>
        </p:nvCxnSpPr>
        <p:spPr>
          <a:xfrm>
            <a:off x="10227507" y="2069476"/>
            <a:ext cx="0" cy="287645"/>
          </a:xfrm>
          <a:prstGeom prst="line">
            <a:avLst/>
          </a:prstGeom>
          <a:ln w="57150">
            <a:solidFill>
              <a:srgbClr val="7EA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050790-C17C-4539-909A-C2DB52F18A32}"/>
              </a:ext>
            </a:extLst>
          </p:cNvPr>
          <p:cNvSpPr/>
          <p:nvPr/>
        </p:nvSpPr>
        <p:spPr>
          <a:xfrm>
            <a:off x="7805495" y="2357121"/>
            <a:ext cx="2900376" cy="749505"/>
          </a:xfrm>
          <a:prstGeom prst="roundRect">
            <a:avLst/>
          </a:prstGeom>
          <a:noFill/>
          <a:ln w="38100">
            <a:solidFill>
              <a:srgbClr val="7EA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9CDC6B-A091-434D-893A-D4FEAC3A3A7F}"/>
              </a:ext>
            </a:extLst>
          </p:cNvPr>
          <p:cNvSpPr txBox="1"/>
          <p:nvPr/>
        </p:nvSpPr>
        <p:spPr>
          <a:xfrm>
            <a:off x="8231750" y="2367632"/>
            <a:ext cx="207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오차의 독립성 위배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6B42FB-EBEA-4FC5-8358-F5780395F1AE}"/>
              </a:ext>
            </a:extLst>
          </p:cNvPr>
          <p:cNvSpPr txBox="1"/>
          <p:nvPr/>
        </p:nvSpPr>
        <p:spPr>
          <a:xfrm>
            <a:off x="7850341" y="2689473"/>
            <a:ext cx="2855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코로나 직전에 </a:t>
            </a:r>
            <a:r>
              <a:rPr lang="ko-KR" altLang="en-US" sz="1100" dirty="0" err="1"/>
              <a:t>잔차의</a:t>
            </a:r>
            <a:r>
              <a:rPr lang="ko-KR" altLang="en-US" sz="1100" dirty="0"/>
              <a:t> 추세가 보임</a:t>
            </a:r>
            <a:endParaRPr lang="en-US" altLang="ko-KR" sz="11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C718B44-B4EF-4B8C-A360-B7A845D99F34}"/>
              </a:ext>
            </a:extLst>
          </p:cNvPr>
          <p:cNvCxnSpPr>
            <a:cxnSpLocks/>
          </p:cNvCxnSpPr>
          <p:nvPr/>
        </p:nvCxnSpPr>
        <p:spPr>
          <a:xfrm>
            <a:off x="8565233" y="1357437"/>
            <a:ext cx="0" cy="331998"/>
          </a:xfrm>
          <a:prstGeom prst="line">
            <a:avLst/>
          </a:prstGeom>
          <a:ln w="57150">
            <a:solidFill>
              <a:srgbClr val="7EA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3390748-3F0C-4206-8ADA-655E7034E44D}"/>
              </a:ext>
            </a:extLst>
          </p:cNvPr>
          <p:cNvSpPr/>
          <p:nvPr/>
        </p:nvSpPr>
        <p:spPr>
          <a:xfrm>
            <a:off x="6984084" y="711592"/>
            <a:ext cx="2950492" cy="645845"/>
          </a:xfrm>
          <a:prstGeom prst="roundRect">
            <a:avLst/>
          </a:prstGeom>
          <a:noFill/>
          <a:ln w="38100">
            <a:solidFill>
              <a:srgbClr val="7EA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7E0B9D-4C3A-47FD-9948-8B559F46E6D1}"/>
              </a:ext>
            </a:extLst>
          </p:cNvPr>
          <p:cNvSpPr txBox="1"/>
          <p:nvPr/>
        </p:nvSpPr>
        <p:spPr>
          <a:xfrm>
            <a:off x="7449424" y="744083"/>
            <a:ext cx="2094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오차의 정규성 위배 </a:t>
            </a:r>
            <a:endParaRPr lang="ko-KR" altLang="en-US" sz="16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B1A7CA-99C8-4189-B499-AEDEAC16C6CD}"/>
              </a:ext>
            </a:extLst>
          </p:cNvPr>
          <p:cNvSpPr txBox="1"/>
          <p:nvPr/>
        </p:nvSpPr>
        <p:spPr>
          <a:xfrm>
            <a:off x="7028962" y="1033588"/>
            <a:ext cx="3048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잔차가</a:t>
            </a:r>
            <a:r>
              <a:rPr lang="ko-KR" altLang="en-US" sz="1100" dirty="0"/>
              <a:t> 정규성을 약간 위배한다</a:t>
            </a:r>
            <a:r>
              <a:rPr lang="en-US" altLang="ko-KR" sz="1100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EBA45-84F5-4AB6-A56C-6BAC4CB40B95}"/>
              </a:ext>
            </a:extLst>
          </p:cNvPr>
          <p:cNvSpPr txBox="1"/>
          <p:nvPr/>
        </p:nvSpPr>
        <p:spPr>
          <a:xfrm>
            <a:off x="11100786" y="3588655"/>
            <a:ext cx="388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이상치의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오차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6217399-9BC0-4231-A72D-55BB8FB25560}"/>
              </a:ext>
            </a:extLst>
          </p:cNvPr>
          <p:cNvSpPr/>
          <p:nvPr/>
        </p:nvSpPr>
        <p:spPr>
          <a:xfrm>
            <a:off x="7900974" y="4252630"/>
            <a:ext cx="2900376" cy="797312"/>
          </a:xfrm>
          <a:prstGeom prst="roundRect">
            <a:avLst/>
          </a:prstGeom>
          <a:noFill/>
          <a:ln w="38100">
            <a:solidFill>
              <a:srgbClr val="3B7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7EA3CA-402F-467E-8638-6F90E2DF976C}"/>
              </a:ext>
            </a:extLst>
          </p:cNvPr>
          <p:cNvCxnSpPr>
            <a:cxnSpLocks/>
          </p:cNvCxnSpPr>
          <p:nvPr/>
        </p:nvCxnSpPr>
        <p:spPr>
          <a:xfrm flipH="1">
            <a:off x="10801350" y="4608362"/>
            <a:ext cx="289911" cy="0"/>
          </a:xfrm>
          <a:prstGeom prst="line">
            <a:avLst/>
          </a:prstGeom>
          <a:ln w="57150">
            <a:solidFill>
              <a:srgbClr val="3B7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F1587B0-752E-4A03-ADA0-FF1580F3EDF4}"/>
              </a:ext>
            </a:extLst>
          </p:cNvPr>
          <p:cNvSpPr txBox="1"/>
          <p:nvPr/>
        </p:nvSpPr>
        <p:spPr>
          <a:xfrm>
            <a:off x="8819666" y="4273102"/>
            <a:ext cx="183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단체 주문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D264FF-B6A8-4AFA-BED2-6F99C420AE00}"/>
              </a:ext>
            </a:extLst>
          </p:cNvPr>
          <p:cNvSpPr txBox="1"/>
          <p:nvPr/>
        </p:nvSpPr>
        <p:spPr>
          <a:xfrm>
            <a:off x="7945820" y="4547246"/>
            <a:ext cx="2855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행사</a:t>
            </a:r>
            <a:r>
              <a:rPr lang="en-US" altLang="ko-KR" sz="1100" dirty="0"/>
              <a:t>, </a:t>
            </a:r>
            <a:r>
              <a:rPr lang="ko-KR" altLang="en-US" sz="1100" dirty="0"/>
              <a:t>스포츠 경기</a:t>
            </a:r>
            <a:r>
              <a:rPr lang="en-US" altLang="ko-KR" sz="1100" dirty="0"/>
              <a:t> </a:t>
            </a:r>
            <a:r>
              <a:rPr lang="ko-KR" altLang="en-US" sz="1100" dirty="0"/>
              <a:t>등으로 인해 주문이 많아진 경우 모델이 예측할 수 없었다</a:t>
            </a:r>
            <a:r>
              <a:rPr lang="en-US" altLang="ko-KR" sz="1100" dirty="0"/>
              <a:t>.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F6ECDA9-6C5E-45E7-B1D4-B989CE0F96BD}"/>
              </a:ext>
            </a:extLst>
          </p:cNvPr>
          <p:cNvSpPr/>
          <p:nvPr/>
        </p:nvSpPr>
        <p:spPr>
          <a:xfrm>
            <a:off x="7900974" y="3280972"/>
            <a:ext cx="2900376" cy="797312"/>
          </a:xfrm>
          <a:prstGeom prst="roundRect">
            <a:avLst/>
          </a:prstGeom>
          <a:noFill/>
          <a:ln w="38100">
            <a:solidFill>
              <a:srgbClr val="3B7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979B10F-44B0-43D7-A20B-A3D2CAC59E7C}"/>
              </a:ext>
            </a:extLst>
          </p:cNvPr>
          <p:cNvCxnSpPr>
            <a:cxnSpLocks/>
          </p:cNvCxnSpPr>
          <p:nvPr/>
        </p:nvCxnSpPr>
        <p:spPr>
          <a:xfrm flipH="1">
            <a:off x="10801350" y="3679628"/>
            <a:ext cx="289911" cy="0"/>
          </a:xfrm>
          <a:prstGeom prst="line">
            <a:avLst/>
          </a:prstGeom>
          <a:ln w="57150">
            <a:solidFill>
              <a:srgbClr val="3B7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24CFAD-5570-422E-8B6D-73655462F91F}"/>
              </a:ext>
            </a:extLst>
          </p:cNvPr>
          <p:cNvSpPr txBox="1"/>
          <p:nvPr/>
        </p:nvSpPr>
        <p:spPr>
          <a:xfrm>
            <a:off x="8581464" y="3301256"/>
            <a:ext cx="1833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갑작스런 휴업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E55FE8-A804-4D6B-9E77-7B9B47734ECE}"/>
              </a:ext>
            </a:extLst>
          </p:cNvPr>
          <p:cNvSpPr txBox="1"/>
          <p:nvPr/>
        </p:nvSpPr>
        <p:spPr>
          <a:xfrm>
            <a:off x="8030326" y="3585299"/>
            <a:ext cx="2855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개인적인 사정으로 일부만 장사하는 경우 주문수가 매우 적었다</a:t>
            </a:r>
            <a:r>
              <a:rPr lang="en-US" altLang="ko-KR" sz="1100" dirty="0"/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028BA7-C669-4C0B-B5EE-285CC3C3A3C5}"/>
              </a:ext>
            </a:extLst>
          </p:cNvPr>
          <p:cNvSpPr txBox="1"/>
          <p:nvPr/>
        </p:nvSpPr>
        <p:spPr>
          <a:xfrm>
            <a:off x="8241271" y="5857855"/>
            <a:ext cx="13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선형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AD9EA-E91F-4E3A-A124-326DFC1A99CD}"/>
              </a:ext>
            </a:extLst>
          </p:cNvPr>
          <p:cNvSpPr txBox="1"/>
          <p:nvPr/>
        </p:nvSpPr>
        <p:spPr>
          <a:xfrm>
            <a:off x="337295" y="3365632"/>
            <a:ext cx="4021809" cy="323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오차들이 위와 같이 쌓였기 때문에 실제</a:t>
            </a:r>
            <a:r>
              <a:rPr lang="en-US" altLang="ko-KR" sz="1200" dirty="0"/>
              <a:t> </a:t>
            </a:r>
            <a:r>
              <a:rPr lang="ko-KR" altLang="en-US" sz="1200" dirty="0"/>
              <a:t>선형 회귀의 변수들의 유의성은</a:t>
            </a:r>
            <a:r>
              <a:rPr lang="en-US" altLang="ko-KR" sz="1200" dirty="0"/>
              <a:t> </a:t>
            </a:r>
            <a:r>
              <a:rPr lang="ko-KR" altLang="en-US" sz="1200" dirty="0"/>
              <a:t>모델의 결과보다 더 안 좋을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실제 계수의 값도 조금 달라질 수 있다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네이버 </a:t>
            </a:r>
            <a:r>
              <a:rPr lang="ko-KR" altLang="en-US" sz="1200" dirty="0" err="1"/>
              <a:t>검색량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승하차</a:t>
            </a:r>
            <a:r>
              <a:rPr lang="en-US" altLang="ko-KR" sz="1200" dirty="0"/>
              <a:t>, </a:t>
            </a:r>
            <a:r>
              <a:rPr lang="ko-KR" altLang="en-US" sz="1200" dirty="0"/>
              <a:t>요일</a:t>
            </a:r>
            <a:r>
              <a:rPr lang="en-US" altLang="ko-KR" sz="1200" dirty="0"/>
              <a:t>, </a:t>
            </a:r>
            <a:r>
              <a:rPr lang="ko-KR" altLang="en-US" sz="1200" dirty="0"/>
              <a:t>휴일</a:t>
            </a:r>
            <a:r>
              <a:rPr lang="en-US" altLang="ko-KR" sz="1200" dirty="0"/>
              <a:t>, 7</a:t>
            </a:r>
            <a:r>
              <a:rPr lang="ko-KR" altLang="en-US" sz="1200" dirty="0"/>
              <a:t>월과 </a:t>
            </a:r>
            <a:r>
              <a:rPr lang="en-US" altLang="ko-KR" sz="1200" dirty="0"/>
              <a:t>12</a:t>
            </a:r>
            <a:r>
              <a:rPr lang="ko-KR" altLang="en-US" sz="1200" dirty="0"/>
              <a:t>월</a:t>
            </a:r>
            <a:r>
              <a:rPr lang="en-US" altLang="ko-KR" sz="1200" dirty="0"/>
              <a:t> </a:t>
            </a:r>
            <a:r>
              <a:rPr lang="ko-KR" altLang="en-US" sz="1200" dirty="0"/>
              <a:t>의 경우는 </a:t>
            </a:r>
            <a:r>
              <a:rPr lang="en-US" altLang="ko-KR" sz="1200" dirty="0"/>
              <a:t>p</a:t>
            </a:r>
            <a:r>
              <a:rPr lang="ko-KR" altLang="en-US" sz="1200" dirty="0"/>
              <a:t>값이 매우 낮았다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변수들은 오차를 감안 하더라도 유의하다고 생각할 수 있다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네이버와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변수가 시간관련 변수와 강수량 변수의 설명력을 많이 잡아먹었다</a:t>
            </a:r>
            <a:r>
              <a:rPr lang="en-US" altLang="ko-KR" sz="1200" dirty="0"/>
              <a:t>. </a:t>
            </a:r>
            <a:r>
              <a:rPr lang="ko-KR" altLang="en-US" sz="1200" dirty="0"/>
              <a:t>그에 따라서 변수 </a:t>
            </a:r>
            <a:r>
              <a:rPr lang="ko-KR" altLang="en-US" sz="1200" dirty="0" err="1"/>
              <a:t>해석시</a:t>
            </a:r>
            <a:r>
              <a:rPr lang="ko-KR" altLang="en-US" sz="1200" dirty="0"/>
              <a:t> 계수를 독립적으로 해석하면 위험하다</a:t>
            </a:r>
            <a:r>
              <a:rPr lang="en-US" altLang="ko-KR" sz="1200" dirty="0"/>
              <a:t>. </a:t>
            </a:r>
            <a:r>
              <a:rPr lang="ko-KR" altLang="en-US" sz="1200" dirty="0"/>
              <a:t>예시로 비의 경우 유의하지 않아 보이나</a:t>
            </a:r>
            <a:r>
              <a:rPr lang="en-US" altLang="ko-KR" sz="1200" dirty="0"/>
              <a:t>, </a:t>
            </a:r>
            <a:r>
              <a:rPr lang="ko-KR" altLang="en-US" sz="1200" dirty="0"/>
              <a:t>지하철 승하차를 감소시키는 효과가 있음을 고려하면 유의한 변수일 것이다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네이버 </a:t>
            </a:r>
            <a:r>
              <a:rPr lang="ko-KR" altLang="en-US" sz="1200" dirty="0" err="1"/>
              <a:t>검색량</a:t>
            </a:r>
            <a:r>
              <a:rPr lang="en-US" altLang="ko-KR" sz="1200" dirty="0"/>
              <a:t>(</a:t>
            </a:r>
            <a:r>
              <a:rPr lang="ko-KR" altLang="en-US" sz="1200" dirty="0"/>
              <a:t>인터넷 트랜드</a:t>
            </a:r>
            <a:r>
              <a:rPr lang="en-US" altLang="ko-KR" sz="1200" dirty="0"/>
              <a:t>)</a:t>
            </a:r>
            <a:r>
              <a:rPr lang="ko-KR" altLang="en-US" sz="1200" dirty="0"/>
              <a:t>와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</a:t>
            </a:r>
            <a:r>
              <a:rPr lang="en-US" altLang="ko-KR" sz="1200" dirty="0"/>
              <a:t>(</a:t>
            </a:r>
            <a:r>
              <a:rPr lang="ko-KR" altLang="en-US" sz="1200" dirty="0"/>
              <a:t>유동성</a:t>
            </a:r>
            <a:r>
              <a:rPr lang="en-US" altLang="ko-KR" sz="1200" dirty="0"/>
              <a:t>), </a:t>
            </a:r>
            <a:r>
              <a:rPr lang="ko-KR" altLang="en-US" sz="1200" dirty="0"/>
              <a:t>그리고 시기</a:t>
            </a:r>
            <a:r>
              <a:rPr lang="en-US" altLang="ko-KR" sz="1200" dirty="0"/>
              <a:t>(</a:t>
            </a:r>
            <a:r>
              <a:rPr lang="ko-KR" altLang="en-US" sz="1200" dirty="0"/>
              <a:t>휴일 및 요일</a:t>
            </a:r>
            <a:r>
              <a:rPr lang="en-US" altLang="ko-KR" sz="1200" dirty="0"/>
              <a:t>)</a:t>
            </a:r>
            <a:r>
              <a:rPr lang="ko-KR" altLang="en-US" sz="1200" dirty="0"/>
              <a:t>가 매출에 큰 영향을 끼치고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기후와 유튜브 조회수</a:t>
            </a:r>
            <a:r>
              <a:rPr lang="en-US" altLang="ko-KR" sz="1200" dirty="0"/>
              <a:t>(</a:t>
            </a:r>
            <a:r>
              <a:rPr lang="ko-KR" altLang="en-US" sz="1200" dirty="0"/>
              <a:t>신제품 트랜드</a:t>
            </a:r>
            <a:r>
              <a:rPr lang="en-US" altLang="ko-KR" sz="1200" dirty="0"/>
              <a:t>) </a:t>
            </a:r>
            <a:r>
              <a:rPr lang="ko-KR" altLang="en-US" sz="1200" dirty="0"/>
              <a:t>도 매출에 작은 영향을 끼치고 있다</a:t>
            </a:r>
            <a:r>
              <a:rPr lang="en-US" altLang="ko-KR" sz="1200" dirty="0"/>
              <a:t>. 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E28E364-1516-4F12-BC31-F8C416D8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10" y="3470533"/>
            <a:ext cx="2753949" cy="3044070"/>
          </a:xfrm>
          <a:prstGeom prst="rect">
            <a:avLst/>
          </a:prstGeom>
        </p:spPr>
      </p:pic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2ECA6E85-B236-4A8C-9550-038C85684170}"/>
              </a:ext>
            </a:extLst>
          </p:cNvPr>
          <p:cNvSpPr/>
          <p:nvPr/>
        </p:nvSpPr>
        <p:spPr>
          <a:xfrm>
            <a:off x="7598335" y="5857855"/>
            <a:ext cx="296176" cy="386499"/>
          </a:xfrm>
          <a:prstGeom prst="lef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7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8A0E38B-B81B-4E67-A30B-6071B7FAB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3" r="13531"/>
          <a:stretch/>
        </p:blipFill>
        <p:spPr>
          <a:xfrm>
            <a:off x="188201" y="2930556"/>
            <a:ext cx="2847015" cy="182576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모델의 이용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9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5124983" y="2530973"/>
            <a:ext cx="6787201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네이버 트랜드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인원의 경우 그 추이가 시간순으로 보면 단순한 추이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</a:t>
            </a:r>
            <a:r>
              <a:rPr lang="en-US" altLang="ko-KR" sz="1200" dirty="0"/>
              <a:t>) </a:t>
            </a:r>
            <a:r>
              <a:rPr lang="ko-KR" altLang="en-US" sz="1200" dirty="0"/>
              <a:t>와 계절성</a:t>
            </a:r>
            <a:r>
              <a:rPr lang="en-US" altLang="ko-KR" sz="1200" dirty="0"/>
              <a:t>(</a:t>
            </a:r>
            <a:r>
              <a:rPr lang="ko-KR" altLang="en-US" sz="1200" dirty="0"/>
              <a:t>일주일 간격</a:t>
            </a:r>
            <a:r>
              <a:rPr lang="en-US" altLang="ko-KR" sz="1200" dirty="0"/>
              <a:t>)</a:t>
            </a:r>
            <a:r>
              <a:rPr lang="ko-KR" altLang="en-US" sz="1200" dirty="0"/>
              <a:t>이 보인다</a:t>
            </a:r>
            <a:r>
              <a:rPr lang="en-US" altLang="ko-KR" sz="1200" dirty="0"/>
              <a:t>.</a:t>
            </a:r>
            <a:r>
              <a:rPr lang="ko-KR" altLang="en-US" sz="1200" dirty="0"/>
              <a:t> 이전 두 달 정도의 데이터를 이용하면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시간에 대한 추이를 단기적으로는 어느정도 예측 가능할 것이다</a:t>
            </a:r>
            <a:r>
              <a:rPr lang="en-US" altLang="ko-KR" sz="1200" dirty="0"/>
              <a:t>. 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그리고 위 예측 추세에서 공휴일과 강수의 보정이 필요하다</a:t>
            </a:r>
            <a:r>
              <a:rPr lang="en-US" altLang="ko-KR" sz="1200" dirty="0"/>
              <a:t>. </a:t>
            </a:r>
            <a:r>
              <a:rPr lang="ko-KR" altLang="en-US" sz="1200" dirty="0"/>
              <a:t>평균적으로</a:t>
            </a:r>
            <a:r>
              <a:rPr lang="en-US" altLang="ko-KR" sz="1200" dirty="0"/>
              <a:t> </a:t>
            </a:r>
            <a:r>
              <a:rPr lang="ko-KR" altLang="en-US" sz="1200" dirty="0"/>
              <a:t>비가 오면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인원은 </a:t>
            </a:r>
            <a:r>
              <a:rPr lang="en-US" altLang="ko-KR" sz="1200" dirty="0"/>
              <a:t>4000</a:t>
            </a:r>
            <a:r>
              <a:rPr lang="ko-KR" altLang="en-US" sz="1200" dirty="0"/>
              <a:t>명이 감소하고</a:t>
            </a:r>
            <a:r>
              <a:rPr lang="en-US" altLang="ko-KR" sz="1200" dirty="0"/>
              <a:t>, </a:t>
            </a:r>
            <a:r>
              <a:rPr lang="ko-KR" altLang="en-US" sz="1200" dirty="0"/>
              <a:t>네이버 </a:t>
            </a:r>
            <a:r>
              <a:rPr lang="ko-KR" altLang="en-US" sz="1200" dirty="0" err="1"/>
              <a:t>검색량은</a:t>
            </a:r>
            <a:r>
              <a:rPr lang="ko-KR" altLang="en-US" sz="1200" dirty="0"/>
              <a:t> </a:t>
            </a:r>
            <a:r>
              <a:rPr lang="en-US" altLang="ko-KR" sz="1200" dirty="0"/>
              <a:t>0.43</a:t>
            </a:r>
            <a:r>
              <a:rPr lang="ko-KR" altLang="en-US" sz="1200" dirty="0"/>
              <a:t>이 증가했고</a:t>
            </a:r>
            <a:r>
              <a:rPr lang="en-US" altLang="ko-KR" sz="1200" dirty="0"/>
              <a:t>, </a:t>
            </a:r>
            <a:r>
              <a:rPr lang="ko-KR" altLang="en-US" sz="1200" dirty="0"/>
              <a:t>공휴일인 경우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인원은 </a:t>
            </a:r>
            <a:r>
              <a:rPr lang="en-US" altLang="ko-KR" sz="1200" dirty="0"/>
              <a:t>39000</a:t>
            </a:r>
            <a:r>
              <a:rPr lang="ko-KR" altLang="en-US" sz="1200" dirty="0"/>
              <a:t>명 감소하고 네이버 </a:t>
            </a:r>
            <a:r>
              <a:rPr lang="ko-KR" altLang="en-US" sz="1200" dirty="0" err="1"/>
              <a:t>검색량은</a:t>
            </a:r>
            <a:r>
              <a:rPr lang="ko-KR" altLang="en-US" sz="1200" dirty="0"/>
              <a:t> </a:t>
            </a:r>
            <a:r>
              <a:rPr lang="en-US" altLang="ko-KR" sz="1200" dirty="0"/>
              <a:t>2.742 </a:t>
            </a:r>
            <a:r>
              <a:rPr lang="ko-KR" altLang="en-US" sz="1200" dirty="0"/>
              <a:t>증가했다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보정해주면 될 것이다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인허가 데이터의 업데이트 주기는 한달이다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인허가가 난 이후 어느정도 기간이 지나야 실제 영업이 가능해 질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 </a:t>
            </a:r>
            <a:r>
              <a:rPr lang="ko-KR" altLang="en-US" sz="1200" dirty="0"/>
              <a:t>영업 가게 수 데이터는 저번 달 인허가 데이터를 사용하여도</a:t>
            </a:r>
            <a:r>
              <a:rPr lang="en-US" altLang="ko-KR" sz="1200" dirty="0"/>
              <a:t>, </a:t>
            </a:r>
            <a:r>
              <a:rPr lang="ko-KR" altLang="en-US" sz="1200" dirty="0"/>
              <a:t>예측치로서 충분할 것이다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유튜브 조회수의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이미 우리가 누적 조회수 모델을 조별 보고서에서 </a:t>
            </a:r>
            <a:r>
              <a:rPr lang="en-US" altLang="ko-KR" sz="1200" dirty="0"/>
              <a:t>Least square method </a:t>
            </a:r>
            <a:r>
              <a:rPr lang="ko-KR" altLang="en-US" sz="1200" dirty="0"/>
              <a:t>로 만들었기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그 모델을 이용하여 채워 넣을 수 있다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그러므로</a:t>
            </a:r>
            <a:r>
              <a:rPr lang="en-US" altLang="ko-KR" sz="1200" dirty="0"/>
              <a:t>, 10</a:t>
            </a:r>
            <a:r>
              <a:rPr lang="ko-KR" altLang="en-US" sz="1200" dirty="0"/>
              <a:t>일 정도의 단기 매출은 어느정도 예측이 가능할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3782F-00D5-4E6D-9770-381B00D1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98"/>
          <a:stretch/>
        </p:blipFill>
        <p:spPr>
          <a:xfrm>
            <a:off x="157340" y="4933961"/>
            <a:ext cx="2847015" cy="1825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2732D2-9B45-452C-9A3C-DB0FA371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3" y="733042"/>
            <a:ext cx="2909809" cy="1825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2776B7-9BA7-4BAC-8FED-D8BFC314FEAA}"/>
                  </a:ext>
                </a:extLst>
              </p:cNvPr>
              <p:cNvSpPr txBox="1"/>
              <p:nvPr/>
            </p:nvSpPr>
            <p:spPr>
              <a:xfrm>
                <a:off x="643175" y="955681"/>
                <a:ext cx="1371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조</m:t>
                    </m:r>
                  </m:oMath>
                </a14:m>
                <a:r>
                  <a:rPr lang="ko-KR" altLang="en-US" sz="1200" b="1" dirty="0"/>
                  <a:t>회수 분배 모델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2776B7-9BA7-4BAC-8FED-D8BFC314F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5" y="955681"/>
                <a:ext cx="1371600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9CBEF9-3FCA-47A7-9070-BB92D6A2F5A9}"/>
              </a:ext>
            </a:extLst>
          </p:cNvPr>
          <p:cNvSpPr txBox="1"/>
          <p:nvPr/>
        </p:nvSpPr>
        <p:spPr>
          <a:xfrm>
            <a:off x="346215" y="5012283"/>
            <a:ext cx="194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승하차</a:t>
            </a:r>
            <a:r>
              <a:rPr lang="ko-KR" altLang="en-US" sz="1200" b="1" dirty="0"/>
              <a:t> 인원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2DFDF-95DA-4175-90C5-AF16560AE07A}"/>
              </a:ext>
            </a:extLst>
          </p:cNvPr>
          <p:cNvSpPr txBox="1"/>
          <p:nvPr/>
        </p:nvSpPr>
        <p:spPr>
          <a:xfrm>
            <a:off x="279816" y="4123959"/>
            <a:ext cx="1894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네이버 트랜드 예측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2739FA-FF58-4A12-8970-6778BE9805CB}"/>
              </a:ext>
            </a:extLst>
          </p:cNvPr>
          <p:cNvCxnSpPr>
            <a:cxnSpLocks/>
          </p:cNvCxnSpPr>
          <p:nvPr/>
        </p:nvCxnSpPr>
        <p:spPr>
          <a:xfrm flipV="1">
            <a:off x="468420" y="5714062"/>
            <a:ext cx="2534163" cy="261599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D5599DB6-FAE5-4FA2-9859-85F4975E083B}"/>
              </a:ext>
            </a:extLst>
          </p:cNvPr>
          <p:cNvSpPr/>
          <p:nvPr/>
        </p:nvSpPr>
        <p:spPr>
          <a:xfrm>
            <a:off x="319678" y="3317536"/>
            <a:ext cx="2624579" cy="372873"/>
          </a:xfrm>
          <a:custGeom>
            <a:avLst/>
            <a:gdLst>
              <a:gd name="connsiteX0" fmla="*/ 0 w 3124200"/>
              <a:gd name="connsiteY0" fmla="*/ 57150 h 521048"/>
              <a:gd name="connsiteX1" fmla="*/ 1266825 w 3124200"/>
              <a:gd name="connsiteY1" fmla="*/ 495300 h 521048"/>
              <a:gd name="connsiteX2" fmla="*/ 2733675 w 3124200"/>
              <a:gd name="connsiteY2" fmla="*/ 419100 h 521048"/>
              <a:gd name="connsiteX3" fmla="*/ 3124200 w 3124200"/>
              <a:gd name="connsiteY3" fmla="*/ 0 h 521048"/>
              <a:gd name="connsiteX0" fmla="*/ 0 w 3124200"/>
              <a:gd name="connsiteY0" fmla="*/ 57150 h 469003"/>
              <a:gd name="connsiteX1" fmla="*/ 1209675 w 3124200"/>
              <a:gd name="connsiteY1" fmla="*/ 409575 h 469003"/>
              <a:gd name="connsiteX2" fmla="*/ 2733675 w 3124200"/>
              <a:gd name="connsiteY2" fmla="*/ 419100 h 469003"/>
              <a:gd name="connsiteX3" fmla="*/ 3124200 w 3124200"/>
              <a:gd name="connsiteY3" fmla="*/ 0 h 469003"/>
              <a:gd name="connsiteX0" fmla="*/ 0 w 3124200"/>
              <a:gd name="connsiteY0" fmla="*/ 57150 h 469003"/>
              <a:gd name="connsiteX1" fmla="*/ 1209675 w 3124200"/>
              <a:gd name="connsiteY1" fmla="*/ 409575 h 469003"/>
              <a:gd name="connsiteX2" fmla="*/ 2752725 w 3124200"/>
              <a:gd name="connsiteY2" fmla="*/ 419100 h 469003"/>
              <a:gd name="connsiteX3" fmla="*/ 3124200 w 3124200"/>
              <a:gd name="connsiteY3" fmla="*/ 0 h 469003"/>
              <a:gd name="connsiteX0" fmla="*/ 0 w 3124200"/>
              <a:gd name="connsiteY0" fmla="*/ 57150 h 469003"/>
              <a:gd name="connsiteX1" fmla="*/ 1209675 w 3124200"/>
              <a:gd name="connsiteY1" fmla="*/ 409575 h 469003"/>
              <a:gd name="connsiteX2" fmla="*/ 2752725 w 3124200"/>
              <a:gd name="connsiteY2" fmla="*/ 419100 h 469003"/>
              <a:gd name="connsiteX3" fmla="*/ 3124200 w 3124200"/>
              <a:gd name="connsiteY3" fmla="*/ 0 h 469003"/>
              <a:gd name="connsiteX0" fmla="*/ 0 w 3124200"/>
              <a:gd name="connsiteY0" fmla="*/ 57150 h 462928"/>
              <a:gd name="connsiteX1" fmla="*/ 1209675 w 3124200"/>
              <a:gd name="connsiteY1" fmla="*/ 409575 h 462928"/>
              <a:gd name="connsiteX2" fmla="*/ 2733675 w 3124200"/>
              <a:gd name="connsiteY2" fmla="*/ 409575 h 462928"/>
              <a:gd name="connsiteX3" fmla="*/ 3124200 w 3124200"/>
              <a:gd name="connsiteY3" fmla="*/ 0 h 462928"/>
              <a:gd name="connsiteX0" fmla="*/ 0 w 3124200"/>
              <a:gd name="connsiteY0" fmla="*/ 57150 h 452031"/>
              <a:gd name="connsiteX1" fmla="*/ 1209675 w 3124200"/>
              <a:gd name="connsiteY1" fmla="*/ 409575 h 452031"/>
              <a:gd name="connsiteX2" fmla="*/ 2083226 w 3124200"/>
              <a:gd name="connsiteY2" fmla="*/ 390722 h 452031"/>
              <a:gd name="connsiteX3" fmla="*/ 3124200 w 3124200"/>
              <a:gd name="connsiteY3" fmla="*/ 0 h 452031"/>
              <a:gd name="connsiteX0" fmla="*/ 0 w 3124200"/>
              <a:gd name="connsiteY0" fmla="*/ 57150 h 488837"/>
              <a:gd name="connsiteX1" fmla="*/ 1209675 w 3124200"/>
              <a:gd name="connsiteY1" fmla="*/ 409575 h 488837"/>
              <a:gd name="connsiteX2" fmla="*/ 2120933 w 3124200"/>
              <a:gd name="connsiteY2" fmla="*/ 447283 h 488837"/>
              <a:gd name="connsiteX3" fmla="*/ 3124200 w 3124200"/>
              <a:gd name="connsiteY3" fmla="*/ 0 h 488837"/>
              <a:gd name="connsiteX0" fmla="*/ 0 w 2624579"/>
              <a:gd name="connsiteY0" fmla="*/ 0 h 431687"/>
              <a:gd name="connsiteX1" fmla="*/ 1209675 w 2624579"/>
              <a:gd name="connsiteY1" fmla="*/ 352425 h 431687"/>
              <a:gd name="connsiteX2" fmla="*/ 2120933 w 2624579"/>
              <a:gd name="connsiteY2" fmla="*/ 390133 h 431687"/>
              <a:gd name="connsiteX3" fmla="*/ 2624579 w 2624579"/>
              <a:gd name="connsiteY3" fmla="*/ 414190 h 431687"/>
              <a:gd name="connsiteX0" fmla="*/ 0 w 2624579"/>
              <a:gd name="connsiteY0" fmla="*/ 0 h 462800"/>
              <a:gd name="connsiteX1" fmla="*/ 1209675 w 2624579"/>
              <a:gd name="connsiteY1" fmla="*/ 352425 h 462800"/>
              <a:gd name="connsiteX2" fmla="*/ 2120933 w 2624579"/>
              <a:gd name="connsiteY2" fmla="*/ 390133 h 462800"/>
              <a:gd name="connsiteX3" fmla="*/ 2282121 w 2624579"/>
              <a:gd name="connsiteY3" fmla="*/ 462613 h 462800"/>
              <a:gd name="connsiteX4" fmla="*/ 2624579 w 2624579"/>
              <a:gd name="connsiteY4" fmla="*/ 414190 h 462800"/>
              <a:gd name="connsiteX0" fmla="*/ 0 w 2624579"/>
              <a:gd name="connsiteY0" fmla="*/ 0 h 425363"/>
              <a:gd name="connsiteX1" fmla="*/ 1209675 w 2624579"/>
              <a:gd name="connsiteY1" fmla="*/ 352425 h 425363"/>
              <a:gd name="connsiteX2" fmla="*/ 2120933 w 2624579"/>
              <a:gd name="connsiteY2" fmla="*/ 390133 h 425363"/>
              <a:gd name="connsiteX3" fmla="*/ 2310402 w 2624579"/>
              <a:gd name="connsiteY3" fmla="*/ 424906 h 425363"/>
              <a:gd name="connsiteX4" fmla="*/ 2624579 w 2624579"/>
              <a:gd name="connsiteY4" fmla="*/ 414190 h 425363"/>
              <a:gd name="connsiteX0" fmla="*/ 0 w 2624579"/>
              <a:gd name="connsiteY0" fmla="*/ 0 h 425363"/>
              <a:gd name="connsiteX1" fmla="*/ 1209675 w 2624579"/>
              <a:gd name="connsiteY1" fmla="*/ 352425 h 425363"/>
              <a:gd name="connsiteX2" fmla="*/ 2120933 w 2624579"/>
              <a:gd name="connsiteY2" fmla="*/ 408987 h 425363"/>
              <a:gd name="connsiteX3" fmla="*/ 2310402 w 2624579"/>
              <a:gd name="connsiteY3" fmla="*/ 424906 h 425363"/>
              <a:gd name="connsiteX4" fmla="*/ 2624579 w 2624579"/>
              <a:gd name="connsiteY4" fmla="*/ 414190 h 42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4579" h="425363">
                <a:moveTo>
                  <a:pt x="0" y="0"/>
                </a:moveTo>
                <a:cubicBezTo>
                  <a:pt x="405606" y="188912"/>
                  <a:pt x="856186" y="284261"/>
                  <a:pt x="1209675" y="352425"/>
                </a:cubicBezTo>
                <a:cubicBezTo>
                  <a:pt x="1563164" y="420589"/>
                  <a:pt x="1942192" y="407905"/>
                  <a:pt x="2120933" y="408987"/>
                </a:cubicBezTo>
                <a:cubicBezTo>
                  <a:pt x="2299674" y="410069"/>
                  <a:pt x="2226461" y="420897"/>
                  <a:pt x="2310402" y="424906"/>
                </a:cubicBezTo>
                <a:cubicBezTo>
                  <a:pt x="2394343" y="428916"/>
                  <a:pt x="2567503" y="404978"/>
                  <a:pt x="2624579" y="41419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88342D14-3E9E-4E47-B06B-044ADBE7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41255"/>
              </p:ext>
            </p:extLst>
          </p:nvPr>
        </p:nvGraphicFramePr>
        <p:xfrm>
          <a:off x="5758816" y="309077"/>
          <a:ext cx="4421755" cy="1619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753">
                  <a:extLst>
                    <a:ext uri="{9D8B030D-6E8A-4147-A177-3AD203B41FA5}">
                      <a16:colId xmlns:a16="http://schemas.microsoft.com/office/drawing/2014/main" val="1305766423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1060321811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489799841"/>
                    </a:ext>
                  </a:extLst>
                </a:gridCol>
                <a:gridCol w="405352">
                  <a:extLst>
                    <a:ext uri="{9D8B030D-6E8A-4147-A177-3AD203B41FA5}">
                      <a16:colId xmlns:a16="http://schemas.microsoft.com/office/drawing/2014/main" val="2745575432"/>
                    </a:ext>
                  </a:extLst>
                </a:gridCol>
                <a:gridCol w="517131">
                  <a:extLst>
                    <a:ext uri="{9D8B030D-6E8A-4147-A177-3AD203B41FA5}">
                      <a16:colId xmlns:a16="http://schemas.microsoft.com/office/drawing/2014/main" val="989068154"/>
                    </a:ext>
                  </a:extLst>
                </a:gridCol>
                <a:gridCol w="512732">
                  <a:extLst>
                    <a:ext uri="{9D8B030D-6E8A-4147-A177-3AD203B41FA5}">
                      <a16:colId xmlns:a16="http://schemas.microsoft.com/office/drawing/2014/main" val="3493809743"/>
                    </a:ext>
                  </a:extLst>
                </a:gridCol>
                <a:gridCol w="633374">
                  <a:extLst>
                    <a:ext uri="{9D8B030D-6E8A-4147-A177-3AD203B41FA5}">
                      <a16:colId xmlns:a16="http://schemas.microsoft.com/office/drawing/2014/main" val="2914482251"/>
                    </a:ext>
                  </a:extLst>
                </a:gridCol>
                <a:gridCol w="777928">
                  <a:extLst>
                    <a:ext uri="{9D8B030D-6E8A-4147-A177-3AD203B41FA5}">
                      <a16:colId xmlns:a16="http://schemas.microsoft.com/office/drawing/2014/main" val="3193903811"/>
                    </a:ext>
                  </a:extLst>
                </a:gridCol>
              </a:tblGrid>
              <a:tr h="5681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휴일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등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기온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강수량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지하철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승하차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인원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수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검색량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83583"/>
                  </a:ext>
                </a:extLst>
              </a:tr>
              <a:tr h="10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예측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쉽게 </a:t>
                      </a:r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채울수</a:t>
                      </a: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있음</a:t>
                      </a:r>
                    </a:p>
                  </a:txBody>
                  <a:tcPr marL="18000" marR="18000" marT="0" marB="0" anchor="ctr">
                    <a:solidFill>
                      <a:srgbClr val="FFFB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기상청예보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기상청 예보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시계열 데이터에서 예측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저번달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인허가 데이터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시계열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데이터에서 예측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solidFill>
                      <a:srgbClr val="C8E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 조회수 모델에서 계산</a:t>
                      </a:r>
                    </a:p>
                  </a:txBody>
                  <a:tcPr marL="18000" marR="18000" marT="0" marB="0" anchor="ctr">
                    <a:solidFill>
                      <a:srgbClr val="C8E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181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0E662E9-4FD0-4493-9AD3-2AB18E21F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27574"/>
              </p:ext>
            </p:extLst>
          </p:nvPr>
        </p:nvGraphicFramePr>
        <p:xfrm>
          <a:off x="10832280" y="309077"/>
          <a:ext cx="904116" cy="1619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116">
                  <a:extLst>
                    <a:ext uri="{9D8B030D-6E8A-4147-A177-3AD203B41FA5}">
                      <a16:colId xmlns:a16="http://schemas.microsoft.com/office/drawing/2014/main" val="211753915"/>
                    </a:ext>
                  </a:extLst>
                </a:gridCol>
              </a:tblGrid>
              <a:tr h="4308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</a:t>
                      </a:r>
                    </a:p>
                  </a:txBody>
                  <a:tcPr marL="9525" marR="9525" marT="9525" marB="0" anchor="ctr"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38624"/>
                  </a:ext>
                </a:extLst>
              </a:tr>
              <a:tr h="1188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BHC </a:t>
                      </a: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배재대점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 주문수</a:t>
                      </a:r>
                    </a:p>
                  </a:txBody>
                  <a:tcPr marL="18000" marR="18000" marT="0" marB="0" anchor="ctr">
                    <a:solidFill>
                      <a:srgbClr val="F8E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3597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956CF31-AECD-466D-AB7D-ED7EA1E94C99}"/>
              </a:ext>
            </a:extLst>
          </p:cNvPr>
          <p:cNvSpPr txBox="1"/>
          <p:nvPr/>
        </p:nvSpPr>
        <p:spPr>
          <a:xfrm>
            <a:off x="5336593" y="2191691"/>
            <a:ext cx="558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단기간 예측 가능</a:t>
            </a:r>
            <a:endParaRPr lang="en-US" altLang="ko-KR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E72F86-D5F5-4ADB-BA8A-46476AB2E843}"/>
              </a:ext>
            </a:extLst>
          </p:cNvPr>
          <p:cNvSpPr txBox="1"/>
          <p:nvPr/>
        </p:nvSpPr>
        <p:spPr>
          <a:xfrm>
            <a:off x="5124983" y="5487260"/>
            <a:ext cx="6787201" cy="107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이 모델을 사용한다면</a:t>
            </a:r>
            <a:r>
              <a:rPr lang="en-US" altLang="ko-KR" sz="1200" dirty="0"/>
              <a:t>, </a:t>
            </a:r>
            <a:r>
              <a:rPr lang="ko-KR" altLang="en-US" sz="1200" dirty="0"/>
              <a:t>이 모델의 예측치를 </a:t>
            </a:r>
            <a:r>
              <a:rPr lang="en-US" altLang="ko-KR" sz="1200" dirty="0"/>
              <a:t>‘</a:t>
            </a:r>
            <a:r>
              <a:rPr lang="ko-KR" altLang="en-US" sz="1200" dirty="0"/>
              <a:t>정상적</a:t>
            </a:r>
            <a:r>
              <a:rPr lang="en-US" altLang="ko-KR" sz="1200" dirty="0"/>
              <a:t>’ </a:t>
            </a:r>
            <a:r>
              <a:rPr lang="ko-KR" altLang="en-US" sz="1200" dirty="0"/>
              <a:t>으로 간주할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감소폭이나 증가폭이 예측치보다 매우 달라진다면 어떤 원인 때문인지 조사해 보고</a:t>
            </a:r>
            <a:r>
              <a:rPr lang="en-US" altLang="ko-KR" sz="1200" dirty="0"/>
              <a:t> </a:t>
            </a:r>
            <a:r>
              <a:rPr lang="ko-KR" altLang="en-US" sz="1200" dirty="0"/>
              <a:t>그에 따라 조치를 취할 수 있을 것이다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예시로 코로나가 점점 호전된다면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재택근무가 줄면서 주문수의 감소가 있을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 감소폭에 대해 모델의 예측치와 비교함 으로서 감소폭이 정상적인 감소인지 감시가 가능하다</a:t>
            </a:r>
            <a:r>
              <a:rPr lang="en-US" altLang="ko-KR" sz="12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A68F72-D9AF-408C-8B2D-F0B97D5D757E}"/>
              </a:ext>
            </a:extLst>
          </p:cNvPr>
          <p:cNvSpPr txBox="1"/>
          <p:nvPr/>
        </p:nvSpPr>
        <p:spPr>
          <a:xfrm>
            <a:off x="5280961" y="5150782"/>
            <a:ext cx="54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정상적인 매출이라는 기준점이 될 수 있음 </a:t>
            </a:r>
            <a:endParaRPr lang="en-US" altLang="ko-KR" sz="1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D8F708-DB01-4FBC-86D9-EDCAEF995C62}"/>
              </a:ext>
            </a:extLst>
          </p:cNvPr>
          <p:cNvSpPr/>
          <p:nvPr/>
        </p:nvSpPr>
        <p:spPr>
          <a:xfrm>
            <a:off x="3062032" y="1018201"/>
            <a:ext cx="1835141" cy="24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51AEBB0-B582-44B3-AE0E-1318E97D6A90}"/>
              </a:ext>
            </a:extLst>
          </p:cNvPr>
          <p:cNvSpPr/>
          <p:nvPr/>
        </p:nvSpPr>
        <p:spPr>
          <a:xfrm>
            <a:off x="10244488" y="1138552"/>
            <a:ext cx="523875" cy="415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7C15D0-86B5-40AE-896C-7A7B8B5324E3}"/>
              </a:ext>
            </a:extLst>
          </p:cNvPr>
          <p:cNvSpPr txBox="1"/>
          <p:nvPr/>
        </p:nvSpPr>
        <p:spPr>
          <a:xfrm>
            <a:off x="10225151" y="864312"/>
            <a:ext cx="56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예측</a:t>
            </a:r>
            <a:endParaRPr lang="en-US" altLang="ko-KR" sz="14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AA335F-1594-4537-B8F3-363781339C88}"/>
              </a:ext>
            </a:extLst>
          </p:cNvPr>
          <p:cNvSpPr/>
          <p:nvPr/>
        </p:nvSpPr>
        <p:spPr>
          <a:xfrm>
            <a:off x="1257111" y="6482163"/>
            <a:ext cx="85725" cy="949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58A8FE-90BE-4232-9F6D-972149EB039F}"/>
              </a:ext>
            </a:extLst>
          </p:cNvPr>
          <p:cNvSpPr txBox="1"/>
          <p:nvPr/>
        </p:nvSpPr>
        <p:spPr>
          <a:xfrm>
            <a:off x="1287077" y="6453997"/>
            <a:ext cx="586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휴일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AE1627-CDC5-4395-B257-23B00E32A2D9}"/>
              </a:ext>
            </a:extLst>
          </p:cNvPr>
          <p:cNvSpPr txBox="1"/>
          <p:nvPr/>
        </p:nvSpPr>
        <p:spPr>
          <a:xfrm>
            <a:off x="4667921" y="647904"/>
            <a:ext cx="56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예측</a:t>
            </a:r>
            <a:endParaRPr lang="en-US" altLang="ko-KR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F8EB7F-4C10-4D7D-B461-0D6323424D70}"/>
              </a:ext>
            </a:extLst>
          </p:cNvPr>
          <p:cNvSpPr txBox="1"/>
          <p:nvPr/>
        </p:nvSpPr>
        <p:spPr>
          <a:xfrm>
            <a:off x="3518796" y="3584906"/>
            <a:ext cx="1421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공휴일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강수 보정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4BD5D7F-C6BF-4010-A328-B2A277DC20C4}"/>
              </a:ext>
            </a:extLst>
          </p:cNvPr>
          <p:cNvSpPr/>
          <p:nvPr/>
        </p:nvSpPr>
        <p:spPr>
          <a:xfrm>
            <a:off x="3084793" y="4123958"/>
            <a:ext cx="401618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A472BB8-CE60-4458-AD36-B9C8A5D57362}"/>
              </a:ext>
            </a:extLst>
          </p:cNvPr>
          <p:cNvSpPr/>
          <p:nvPr/>
        </p:nvSpPr>
        <p:spPr>
          <a:xfrm>
            <a:off x="3057077" y="5111926"/>
            <a:ext cx="429334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F92292C6-5779-4508-B0A5-5431ABD34367}"/>
              </a:ext>
            </a:extLst>
          </p:cNvPr>
          <p:cNvSpPr/>
          <p:nvPr/>
        </p:nvSpPr>
        <p:spPr>
          <a:xfrm>
            <a:off x="4002648" y="883736"/>
            <a:ext cx="1734046" cy="2659843"/>
          </a:xfrm>
          <a:prstGeom prst="bentArrow">
            <a:avLst>
              <a:gd name="adj1" fmla="val 15758"/>
              <a:gd name="adj2" fmla="val 15486"/>
              <a:gd name="adj3" fmla="val 20651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112557A-BF91-4F44-8805-D61D132C2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370" y="3898323"/>
            <a:ext cx="1387804" cy="593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9DAF8A-B6B2-4359-8864-83DC1BFD4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370" y="4556186"/>
            <a:ext cx="1387804" cy="10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6B0DBC-AE59-4081-AD5E-1F80F1FC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06"/>
          <a:stretch/>
        </p:blipFill>
        <p:spPr>
          <a:xfrm>
            <a:off x="4071005" y="1290759"/>
            <a:ext cx="4013188" cy="294643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모델의 실제 적용 예시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3862122" y="4327634"/>
            <a:ext cx="438652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다른 양념을 쓰거나</a:t>
            </a:r>
            <a:r>
              <a:rPr lang="en-US" altLang="ko-KR" sz="1200" dirty="0"/>
              <a:t>, </a:t>
            </a:r>
            <a:r>
              <a:rPr lang="ko-KR" altLang="en-US" sz="1200" dirty="0"/>
              <a:t>배달 어플 플랫폼을 바꾸는 등의 변화를 해보고 그 효과가 궁금할 수 있다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우리 모델은 새로운 변화 전에 대한 </a:t>
            </a:r>
            <a:r>
              <a:rPr lang="en-US" altLang="ko-KR" sz="1200" dirty="0"/>
              <a:t>fitting </a:t>
            </a:r>
            <a:r>
              <a:rPr lang="ko-KR" altLang="en-US" sz="1200" dirty="0"/>
              <a:t>이기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이 모델의 예측과 비교했을 때에 위에서 시도한 방법이 유효한지 예측 값과 비교해보면 알 수 있을 것이다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Case1 : </a:t>
            </a:r>
            <a:r>
              <a:rPr lang="ko-KR" altLang="en-US" sz="1200" dirty="0"/>
              <a:t>모델의 예측보다 대체로 크다</a:t>
            </a:r>
            <a:r>
              <a:rPr lang="en-US" altLang="ko-KR" sz="1200" dirty="0"/>
              <a:t>. </a:t>
            </a:r>
            <a:r>
              <a:rPr lang="ko-KR" altLang="en-US" sz="1200" dirty="0"/>
              <a:t>그렇다면 새로운 고객이 늘었다는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변화된 판매 전략이 유효했음을 의미한다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Case2 : </a:t>
            </a:r>
            <a:r>
              <a:rPr lang="ko-KR" altLang="en-US" sz="1200" dirty="0"/>
              <a:t>주문수가 약간 증가하는 추세긴 하지만 모델의 예측보다 대체로 작다</a:t>
            </a:r>
            <a:r>
              <a:rPr lang="en-US" altLang="ko-KR" sz="1200" dirty="0"/>
              <a:t>. </a:t>
            </a:r>
            <a:r>
              <a:rPr lang="ko-KR" altLang="en-US" sz="1200" dirty="0"/>
              <a:t>즉 이는</a:t>
            </a:r>
            <a:r>
              <a:rPr lang="en-US" altLang="ko-KR" sz="1200" dirty="0"/>
              <a:t> </a:t>
            </a:r>
            <a:r>
              <a:rPr lang="ko-KR" altLang="en-US" sz="1200" dirty="0"/>
              <a:t>새로운 변화가 부정적 이였고</a:t>
            </a:r>
            <a:r>
              <a:rPr lang="en-US" altLang="ko-KR" sz="1200" dirty="0"/>
              <a:t>, </a:t>
            </a:r>
            <a:r>
              <a:rPr lang="ko-KR" altLang="en-US" sz="1200" dirty="0"/>
              <a:t> 다시 원래의 방법으로 돌아가야 함을 의미한다</a:t>
            </a:r>
            <a:r>
              <a:rPr lang="en-US" altLang="ko-KR" sz="1200" dirty="0"/>
              <a:t>.</a:t>
            </a:r>
          </a:p>
          <a:p>
            <a:endParaRPr lang="en-US" altLang="ko-KR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6B11D-D88C-4F7B-AEAE-36CD088B8823}"/>
              </a:ext>
            </a:extLst>
          </p:cNvPr>
          <p:cNvSpPr txBox="1"/>
          <p:nvPr/>
        </p:nvSpPr>
        <p:spPr>
          <a:xfrm>
            <a:off x="69908" y="64324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8A1C0F-694C-44BA-8E01-00D00026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334" y="1413572"/>
            <a:ext cx="3086629" cy="2714716"/>
          </a:xfrm>
          <a:prstGeom prst="rect">
            <a:avLst/>
          </a:prstGeom>
        </p:spPr>
      </p:pic>
      <p:sp>
        <p:nvSpPr>
          <p:cNvPr id="29" name="Frame 49">
            <a:extLst>
              <a:ext uri="{FF2B5EF4-FFF2-40B4-BE49-F238E27FC236}">
                <a16:creationId xmlns:a16="http://schemas.microsoft.com/office/drawing/2014/main" id="{510B7C28-4A92-4A0A-A8BD-9333D193CE85}"/>
              </a:ext>
            </a:extLst>
          </p:cNvPr>
          <p:cNvSpPr/>
          <p:nvPr/>
        </p:nvSpPr>
        <p:spPr>
          <a:xfrm>
            <a:off x="199316" y="695325"/>
            <a:ext cx="3433086" cy="5965406"/>
          </a:xfrm>
          <a:prstGeom prst="frame">
            <a:avLst>
              <a:gd name="adj1" fmla="val 1556"/>
            </a:avLst>
          </a:prstGeom>
          <a:solidFill>
            <a:srgbClr val="82CCFD"/>
          </a:solidFill>
          <a:ln>
            <a:solidFill>
              <a:srgbClr val="82C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49">
            <a:extLst>
              <a:ext uri="{FF2B5EF4-FFF2-40B4-BE49-F238E27FC236}">
                <a16:creationId xmlns:a16="http://schemas.microsoft.com/office/drawing/2014/main" id="{E2F032C5-1DE6-4B75-997F-C101258780A7}"/>
              </a:ext>
            </a:extLst>
          </p:cNvPr>
          <p:cNvSpPr/>
          <p:nvPr/>
        </p:nvSpPr>
        <p:spPr>
          <a:xfrm>
            <a:off x="3759203" y="695325"/>
            <a:ext cx="4583527" cy="5965406"/>
          </a:xfrm>
          <a:prstGeom prst="frame">
            <a:avLst>
              <a:gd name="adj1" fmla="val 1556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84A62B-463F-48D7-ABCF-CB4E0F23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18" y="2855420"/>
            <a:ext cx="2975681" cy="163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1C4105-EDBD-4945-8AAF-B1FFABE2A902}"/>
                  </a:ext>
                </a:extLst>
              </p:cNvPr>
              <p:cNvSpPr txBox="1"/>
              <p:nvPr/>
            </p:nvSpPr>
            <p:spPr>
              <a:xfrm>
                <a:off x="956290" y="3060075"/>
                <a:ext cx="18603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조</m:t>
                    </m:r>
                  </m:oMath>
                </a14:m>
                <a:r>
                  <a:rPr lang="ko-KR" altLang="en-US" sz="1200" b="1" dirty="0"/>
                  <a:t>회수 분배 모델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1C4105-EDBD-4945-8AAF-B1FFABE2A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90" y="3060075"/>
                <a:ext cx="1860309" cy="276999"/>
              </a:xfrm>
              <a:prstGeom prst="rect">
                <a:avLst/>
              </a:prstGeom>
              <a:blipFill>
                <a:blip r:embed="rId5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ame 49">
            <a:extLst>
              <a:ext uri="{FF2B5EF4-FFF2-40B4-BE49-F238E27FC236}">
                <a16:creationId xmlns:a16="http://schemas.microsoft.com/office/drawing/2014/main" id="{FA1789EF-67BB-4521-86A0-00ABEBE035A6}"/>
              </a:ext>
            </a:extLst>
          </p:cNvPr>
          <p:cNvSpPr/>
          <p:nvPr/>
        </p:nvSpPr>
        <p:spPr>
          <a:xfrm>
            <a:off x="8445502" y="695325"/>
            <a:ext cx="3547181" cy="5965406"/>
          </a:xfrm>
          <a:prstGeom prst="frame">
            <a:avLst>
              <a:gd name="adj1" fmla="val 1556"/>
            </a:avLst>
          </a:prstGeom>
          <a:solidFill>
            <a:srgbClr val="82CCFD"/>
          </a:solidFill>
          <a:ln>
            <a:solidFill>
              <a:srgbClr val="82C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238C24-4D4C-4A96-9B73-A9379FD222A3}"/>
              </a:ext>
            </a:extLst>
          </p:cNvPr>
          <p:cNvSpPr txBox="1"/>
          <p:nvPr/>
        </p:nvSpPr>
        <p:spPr>
          <a:xfrm>
            <a:off x="266070" y="4608628"/>
            <a:ext cx="32359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신제품이 출시되면</a:t>
            </a:r>
            <a:r>
              <a:rPr lang="en-US" altLang="ko-KR" sz="1200" dirty="0"/>
              <a:t>, </a:t>
            </a:r>
            <a:r>
              <a:rPr lang="ko-KR" altLang="en-US" sz="1200" dirty="0"/>
              <a:t>그 메뉴를 리뷰하는 유튜브 영상이 나올 것이다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조회수 상위 </a:t>
            </a:r>
            <a:r>
              <a:rPr lang="en-US" altLang="ko-KR" sz="1200" dirty="0"/>
              <a:t>5</a:t>
            </a:r>
            <a:r>
              <a:rPr lang="ko-KR" altLang="en-US" sz="1200" dirty="0"/>
              <a:t>개 동영상의 첫날의 조회수를 더하고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모델의 비율에 따라 뒤 </a:t>
            </a:r>
            <a:r>
              <a:rPr lang="en-US" altLang="ko-KR" sz="1200" dirty="0"/>
              <a:t>30</a:t>
            </a:r>
            <a:r>
              <a:rPr lang="ko-KR" altLang="en-US" sz="1200" dirty="0"/>
              <a:t>일까지 예측한다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알맞은 변환 이후 우리의 모델에서의 계수와 곱해 어느 정도의 주문 수 증가가 있을 것이라 예측 가능하다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그에 따라 재고 관리 등이 가능할 것이다</a:t>
            </a:r>
            <a:r>
              <a:rPr lang="en-US" altLang="ko-KR" sz="12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6F96FD-563D-4D13-A666-0B251567B8A5}"/>
              </a:ext>
            </a:extLst>
          </p:cNvPr>
          <p:cNvSpPr txBox="1"/>
          <p:nvPr/>
        </p:nvSpPr>
        <p:spPr>
          <a:xfrm>
            <a:off x="8493127" y="4351235"/>
            <a:ext cx="3432803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장사를 하다 보면</a:t>
            </a:r>
            <a:r>
              <a:rPr lang="en-US" altLang="ko-KR" sz="1200" dirty="0"/>
              <a:t>, </a:t>
            </a:r>
            <a:r>
              <a:rPr lang="ko-KR" altLang="en-US" sz="1200" dirty="0"/>
              <a:t>병원 예약</a:t>
            </a:r>
            <a:r>
              <a:rPr lang="en-US" altLang="ko-KR" sz="1200" dirty="0"/>
              <a:t>,</a:t>
            </a:r>
            <a:r>
              <a:rPr lang="ko-KR" altLang="en-US" sz="1200" dirty="0"/>
              <a:t> 가족여행 등의 쉬는 날이 꼭 필요하다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하지만 쉬는 날에는 그 날의 고객들은</a:t>
            </a:r>
            <a:r>
              <a:rPr lang="en-US" altLang="ko-KR" sz="1200" dirty="0"/>
              <a:t> </a:t>
            </a:r>
            <a:r>
              <a:rPr lang="ko-KR" altLang="en-US" sz="1200" dirty="0"/>
              <a:t>다른 브랜드의 치킨을 먹게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재구매율이 높은 치킨 특성상 기존 고객에서 이탈될 수 있다</a:t>
            </a:r>
            <a:r>
              <a:rPr lang="en-US" altLang="ko-KR" sz="1200" dirty="0"/>
              <a:t>.</a:t>
            </a:r>
          </a:p>
          <a:p>
            <a:pPr marL="18000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모델을 이용하여 뒤 </a:t>
            </a:r>
            <a:r>
              <a:rPr lang="en-US" altLang="ko-KR" sz="1200" dirty="0"/>
              <a:t>10</a:t>
            </a:r>
            <a:r>
              <a:rPr lang="ko-KR" altLang="en-US" sz="1200" dirty="0"/>
              <a:t>일중에서 제일 매출이 적은 날을 </a:t>
            </a:r>
            <a:r>
              <a:rPr lang="ko-KR" altLang="en-US" sz="1200" dirty="0" err="1"/>
              <a:t>특정지을</a:t>
            </a:r>
            <a:r>
              <a:rPr lang="ko-KR" altLang="en-US" sz="1200" dirty="0"/>
              <a:t> 수 있고</a:t>
            </a:r>
            <a:r>
              <a:rPr lang="en-US" altLang="ko-KR" sz="1200" dirty="0"/>
              <a:t>,</a:t>
            </a:r>
            <a:r>
              <a:rPr lang="ko-KR" altLang="en-US" sz="1200" dirty="0"/>
              <a:t> 그 날 장사를 쉰다면</a:t>
            </a:r>
            <a:r>
              <a:rPr lang="en-US" altLang="ko-KR" sz="1200" dirty="0"/>
              <a:t>, </a:t>
            </a:r>
            <a:r>
              <a:rPr lang="ko-KR" altLang="en-US" sz="1200" dirty="0"/>
              <a:t>기존 고객 이탈을 최소화 시킬 수 있을 것이다</a:t>
            </a:r>
            <a:r>
              <a:rPr lang="en-US" altLang="ko-KR" sz="1200" dirty="0"/>
              <a:t>.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E9B9A0C-CC55-4805-B126-B311FB001482}"/>
              </a:ext>
            </a:extLst>
          </p:cNvPr>
          <p:cNvCxnSpPr/>
          <p:nvPr/>
        </p:nvCxnSpPr>
        <p:spPr>
          <a:xfrm>
            <a:off x="5345890" y="3668300"/>
            <a:ext cx="313200" cy="0"/>
          </a:xfrm>
          <a:prstGeom prst="straightConnector1">
            <a:avLst/>
          </a:prstGeom>
          <a:ln>
            <a:solidFill>
              <a:srgbClr val="97B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940195-C20B-4BB7-B814-BA3BBFA66FD5}"/>
              </a:ext>
            </a:extLst>
          </p:cNvPr>
          <p:cNvSpPr txBox="1"/>
          <p:nvPr/>
        </p:nvSpPr>
        <p:spPr>
          <a:xfrm flipH="1">
            <a:off x="4727493" y="3658788"/>
            <a:ext cx="744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평상시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69FDF7E-89BC-4E03-9B96-D8994C395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37" y="1290760"/>
            <a:ext cx="2975681" cy="1489696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7E3E6E8-4DA2-48C8-B20E-353FD892A5B5}"/>
              </a:ext>
            </a:extLst>
          </p:cNvPr>
          <p:cNvCxnSpPr/>
          <p:nvPr/>
        </p:nvCxnSpPr>
        <p:spPr>
          <a:xfrm>
            <a:off x="199316" y="1190625"/>
            <a:ext cx="3433086" cy="0"/>
          </a:xfrm>
          <a:prstGeom prst="line">
            <a:avLst/>
          </a:prstGeom>
          <a:ln w="57150">
            <a:solidFill>
              <a:srgbClr val="82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2C03637-B12E-42A3-8B65-73CFF02DF58F}"/>
              </a:ext>
            </a:extLst>
          </p:cNvPr>
          <p:cNvCxnSpPr>
            <a:cxnSpLocks/>
          </p:cNvCxnSpPr>
          <p:nvPr/>
        </p:nvCxnSpPr>
        <p:spPr>
          <a:xfrm>
            <a:off x="3797306" y="1181100"/>
            <a:ext cx="4545424" cy="0"/>
          </a:xfrm>
          <a:prstGeom prst="line">
            <a:avLst/>
          </a:prstGeom>
          <a:ln w="57150">
            <a:solidFill>
              <a:srgbClr val="82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ED82E41-E051-433C-B96E-299C6B849A6F}"/>
              </a:ext>
            </a:extLst>
          </p:cNvPr>
          <p:cNvCxnSpPr>
            <a:cxnSpLocks/>
          </p:cNvCxnSpPr>
          <p:nvPr/>
        </p:nvCxnSpPr>
        <p:spPr>
          <a:xfrm>
            <a:off x="8493127" y="1176142"/>
            <a:ext cx="3451223" cy="14483"/>
          </a:xfrm>
          <a:prstGeom prst="line">
            <a:avLst/>
          </a:prstGeom>
          <a:ln w="57150">
            <a:solidFill>
              <a:srgbClr val="82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9131186-C6D6-4C5C-BCEA-CC124425F0CD}"/>
              </a:ext>
            </a:extLst>
          </p:cNvPr>
          <p:cNvSpPr txBox="1"/>
          <p:nvPr/>
        </p:nvSpPr>
        <p:spPr>
          <a:xfrm>
            <a:off x="565208" y="772476"/>
            <a:ext cx="263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신제품의 효과가 궁금해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F661FE-3789-4159-BF96-F3BA80213ED1}"/>
              </a:ext>
            </a:extLst>
          </p:cNvPr>
          <p:cNvSpPr txBox="1"/>
          <p:nvPr/>
        </p:nvSpPr>
        <p:spPr>
          <a:xfrm>
            <a:off x="4552394" y="781378"/>
            <a:ext cx="318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방법의 효과가 궁금해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13F9C-0705-40F7-A2B3-96841CFD3483}"/>
              </a:ext>
            </a:extLst>
          </p:cNvPr>
          <p:cNvSpPr txBox="1"/>
          <p:nvPr/>
        </p:nvSpPr>
        <p:spPr>
          <a:xfrm>
            <a:off x="8856399" y="771853"/>
            <a:ext cx="319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장사를 언제 쉬어야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18BD0D72-584D-40ED-980C-268FE79D2E59}"/>
              </a:ext>
            </a:extLst>
          </p:cNvPr>
          <p:cNvSpPr/>
          <p:nvPr/>
        </p:nvSpPr>
        <p:spPr>
          <a:xfrm>
            <a:off x="1716732" y="2666681"/>
            <a:ext cx="333375" cy="277636"/>
          </a:xfrm>
          <a:prstGeom prst="downArrow">
            <a:avLst/>
          </a:prstGeom>
          <a:solidFill>
            <a:srgbClr val="82CCFD"/>
          </a:solidFill>
          <a:ln>
            <a:solidFill>
              <a:srgbClr val="82C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3A2E67F-B5F5-4EA8-A24B-1E551B1EA27D}"/>
              </a:ext>
            </a:extLst>
          </p:cNvPr>
          <p:cNvSpPr/>
          <p:nvPr/>
        </p:nvSpPr>
        <p:spPr>
          <a:xfrm>
            <a:off x="10734675" y="2495550"/>
            <a:ext cx="209550" cy="23812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E39A389-5D43-4B46-8478-22BA9091CAB4}"/>
              </a:ext>
            </a:extLst>
          </p:cNvPr>
          <p:cNvSpPr/>
          <p:nvPr/>
        </p:nvSpPr>
        <p:spPr>
          <a:xfrm>
            <a:off x="10961272" y="2542330"/>
            <a:ext cx="209550" cy="23812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2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812404" y="855751"/>
            <a:ext cx="2567192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</a:rPr>
              <a:t>Reference</a:t>
            </a:r>
            <a:endParaRPr lang="en-US" altLang="ko-KR" sz="600" b="1" kern="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52525" y="1543901"/>
            <a:ext cx="10287000" cy="78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1page </a:t>
            </a:r>
            <a:r>
              <a:rPr lang="ko-KR" altLang="en-US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치킨 충성도 기사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  <a:hlinkClick r:id="rId2"/>
              </a:rPr>
              <a:t>https://www.newswire.co.kr/newsRead.php?no=906558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1page </a:t>
            </a:r>
            <a:r>
              <a:rPr lang="ko-KR" altLang="en-US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치킨 재구매 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  <a:hlinkClick r:id="rId3"/>
              </a:rPr>
              <a:t>https://www.bigdata-finance.kr/dataset/datasetView.do?datastId=SET1600006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2page </a:t>
            </a:r>
            <a:r>
              <a:rPr lang="ko-KR" altLang="en-US" sz="1050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대전 안전불감증 기사 </a:t>
            </a:r>
            <a:r>
              <a:rPr lang="en-US" altLang="ko-KR" sz="1050" kern="0" dirty="0">
                <a:solidFill>
                  <a:prstClr val="black">
                    <a:lumMod val="50000"/>
                    <a:lumOff val="50000"/>
                  </a:prstClr>
                </a:solidFill>
                <a:hlinkClick r:id="rId4"/>
              </a:rPr>
              <a:t>http://www.chungnamilbo.co.kr/news/articleView.html?idxno=574791</a:t>
            </a:r>
            <a:endParaRPr lang="en-US" altLang="ko-KR" sz="105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1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4DA33A2-F52D-404C-BAC3-4C52BAEC4DD5}"/>
              </a:ext>
            </a:extLst>
          </p:cNvPr>
          <p:cNvGrpSpPr/>
          <p:nvPr/>
        </p:nvGrpSpPr>
        <p:grpSpPr>
          <a:xfrm>
            <a:off x="4735356" y="1116514"/>
            <a:ext cx="2787973" cy="540002"/>
            <a:chOff x="4707075" y="1625598"/>
            <a:chExt cx="2787973" cy="540002"/>
          </a:xfrm>
          <a:solidFill>
            <a:srgbClr val="82CCFD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DBE266-33EF-4430-8001-6489E7BA4A4D}"/>
                </a:ext>
              </a:extLst>
            </p:cNvPr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B10BA1-1EF8-4364-9B79-4452ADB7972E}"/>
                </a:ext>
              </a:extLst>
            </p:cNvPr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EE47AA6-3C3C-42CE-923C-1C8698DC76DA}"/>
                </a:ext>
              </a:extLst>
            </p:cNvPr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017A9A-2F5C-4834-A61A-0F976931A88E}"/>
              </a:ext>
            </a:extLst>
          </p:cNvPr>
          <p:cNvSpPr txBox="1"/>
          <p:nvPr/>
        </p:nvSpPr>
        <p:spPr>
          <a:xfrm>
            <a:off x="3708306" y="2213370"/>
            <a:ext cx="3917419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Research Question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250FD-BB0E-4406-A86B-B85579F170F0}"/>
              </a:ext>
            </a:extLst>
          </p:cNvPr>
          <p:cNvSpPr txBox="1"/>
          <p:nvPr/>
        </p:nvSpPr>
        <p:spPr>
          <a:xfrm>
            <a:off x="3708306" y="2894765"/>
            <a:ext cx="2202847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방법 탐색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FB666-5F88-46E5-9BF2-2CEA759C47E5}"/>
              </a:ext>
            </a:extLst>
          </p:cNvPr>
          <p:cNvSpPr txBox="1"/>
          <p:nvPr/>
        </p:nvSpPr>
        <p:spPr>
          <a:xfrm>
            <a:off x="3717733" y="3522495"/>
            <a:ext cx="1394934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회귀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7119E-9A32-486D-B01B-21CED921CE8B}"/>
              </a:ext>
            </a:extLst>
          </p:cNvPr>
          <p:cNvSpPr txBox="1"/>
          <p:nvPr/>
        </p:nvSpPr>
        <p:spPr>
          <a:xfrm>
            <a:off x="3708306" y="4157494"/>
            <a:ext cx="1612942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DB7F8-C085-402F-A6B7-74B8156877F9}"/>
              </a:ext>
            </a:extLst>
          </p:cNvPr>
          <p:cNvSpPr txBox="1"/>
          <p:nvPr/>
        </p:nvSpPr>
        <p:spPr>
          <a:xfrm>
            <a:off x="3708306" y="4783066"/>
            <a:ext cx="2202847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적용 및 예시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4C1F1E-5CE7-4B71-A7B3-963AE5AAF51D}"/>
              </a:ext>
            </a:extLst>
          </p:cNvPr>
          <p:cNvCxnSpPr>
            <a:cxnSpLocks/>
          </p:cNvCxnSpPr>
          <p:nvPr/>
        </p:nvCxnSpPr>
        <p:spPr>
          <a:xfrm>
            <a:off x="3663873" y="2040186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BEA4514-BFA2-42EB-9A96-7502F1BF495F}"/>
              </a:ext>
            </a:extLst>
          </p:cNvPr>
          <p:cNvCxnSpPr/>
          <p:nvPr/>
        </p:nvCxnSpPr>
        <p:spPr>
          <a:xfrm>
            <a:off x="4166793" y="274117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E701C1-830A-4DF0-9C41-C85E05653772}"/>
              </a:ext>
            </a:extLst>
          </p:cNvPr>
          <p:cNvCxnSpPr/>
          <p:nvPr/>
        </p:nvCxnSpPr>
        <p:spPr>
          <a:xfrm>
            <a:off x="4166793" y="337617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C640CD-DA22-4CC8-A1C8-94A4D985E223}"/>
              </a:ext>
            </a:extLst>
          </p:cNvPr>
          <p:cNvCxnSpPr/>
          <p:nvPr/>
        </p:nvCxnSpPr>
        <p:spPr>
          <a:xfrm>
            <a:off x="4166793" y="464617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C511AA-0FD7-42DB-9D46-F99F144A67C4}"/>
              </a:ext>
            </a:extLst>
          </p:cNvPr>
          <p:cNvCxnSpPr/>
          <p:nvPr/>
        </p:nvCxnSpPr>
        <p:spPr>
          <a:xfrm>
            <a:off x="4166793" y="5281175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EA4CC4-0AEB-4063-822B-9727158C1F08}"/>
              </a:ext>
            </a:extLst>
          </p:cNvPr>
          <p:cNvSpPr txBox="1"/>
          <p:nvPr/>
        </p:nvSpPr>
        <p:spPr>
          <a:xfrm>
            <a:off x="7989704" y="2213370"/>
            <a:ext cx="527710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</a:t>
            </a:r>
            <a:endParaRPr lang="ko-KR" altLang="en-US" sz="17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60F03-6E40-4252-8878-F503CF0A9F1B}"/>
              </a:ext>
            </a:extLst>
          </p:cNvPr>
          <p:cNvSpPr txBox="1"/>
          <p:nvPr/>
        </p:nvSpPr>
        <p:spPr>
          <a:xfrm>
            <a:off x="8206110" y="2847630"/>
            <a:ext cx="311304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7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64DBC-ED9C-42E0-90F9-15C1F4C3E5E8}"/>
              </a:ext>
            </a:extLst>
          </p:cNvPr>
          <p:cNvSpPr txBox="1"/>
          <p:nvPr/>
        </p:nvSpPr>
        <p:spPr>
          <a:xfrm>
            <a:off x="7989704" y="3494214"/>
            <a:ext cx="527710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4-7</a:t>
            </a:r>
            <a:endParaRPr lang="ko-KR" altLang="en-US" sz="17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AAC8B-266B-4DA2-B790-9C52E5AF818F}"/>
              </a:ext>
            </a:extLst>
          </p:cNvPr>
          <p:cNvSpPr txBox="1"/>
          <p:nvPr/>
        </p:nvSpPr>
        <p:spPr>
          <a:xfrm>
            <a:off x="8206110" y="4129213"/>
            <a:ext cx="311304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17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A4FB80-1040-4ED6-BC5D-92531176BC8C}"/>
              </a:ext>
            </a:extLst>
          </p:cNvPr>
          <p:cNvSpPr txBox="1"/>
          <p:nvPr/>
        </p:nvSpPr>
        <p:spPr>
          <a:xfrm>
            <a:off x="7901168" y="4764212"/>
            <a:ext cx="654346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9-10</a:t>
            </a:r>
            <a:endParaRPr lang="ko-KR" altLang="en-US" sz="17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E2703B-479A-4C0A-83A7-CAC8400BD5A4}"/>
              </a:ext>
            </a:extLst>
          </p:cNvPr>
          <p:cNvCxnSpPr/>
          <p:nvPr/>
        </p:nvCxnSpPr>
        <p:spPr>
          <a:xfrm>
            <a:off x="3663873" y="2741175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1613166-DD0B-443D-A89D-11637CCB5DF3}"/>
              </a:ext>
            </a:extLst>
          </p:cNvPr>
          <p:cNvCxnSpPr/>
          <p:nvPr/>
        </p:nvCxnSpPr>
        <p:spPr>
          <a:xfrm>
            <a:off x="3663873" y="3376422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21E267-D1C6-4B31-92DF-ADEFEA91A7C5}"/>
              </a:ext>
            </a:extLst>
          </p:cNvPr>
          <p:cNvCxnSpPr/>
          <p:nvPr/>
        </p:nvCxnSpPr>
        <p:spPr>
          <a:xfrm>
            <a:off x="3663873" y="4005388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0D1DA6-F5C6-42FD-8DA7-96C44FEB355D}"/>
              </a:ext>
            </a:extLst>
          </p:cNvPr>
          <p:cNvCxnSpPr/>
          <p:nvPr/>
        </p:nvCxnSpPr>
        <p:spPr>
          <a:xfrm>
            <a:off x="3663873" y="4646916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5896086-4B8B-485B-840A-3AADB67FB08A}"/>
              </a:ext>
            </a:extLst>
          </p:cNvPr>
          <p:cNvCxnSpPr/>
          <p:nvPr/>
        </p:nvCxnSpPr>
        <p:spPr>
          <a:xfrm>
            <a:off x="3663873" y="5282163"/>
            <a:ext cx="500031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35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b="1" kern="0" dirty="0">
                <a:solidFill>
                  <a:prstClr val="white"/>
                </a:solidFill>
              </a:rPr>
              <a:t>Research Question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3285D-891E-4D2F-8A8A-575ECCE7C251}"/>
              </a:ext>
            </a:extLst>
          </p:cNvPr>
          <p:cNvSpPr txBox="1"/>
          <p:nvPr/>
        </p:nvSpPr>
        <p:spPr>
          <a:xfrm>
            <a:off x="234645" y="4583131"/>
            <a:ext cx="11722709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같은 조원 중에서 부모님이 치킨집을 운영하고 있는 조원이 있었다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프로젝트가 가게에 도움이 되고자 조원 모두 </a:t>
            </a:r>
            <a:r>
              <a:rPr lang="en-US" altLang="ko-KR" sz="1200" dirty="0"/>
              <a:t>Research Question</a:t>
            </a:r>
            <a:r>
              <a:rPr lang="ko-KR" altLang="en-US" sz="1200" dirty="0"/>
              <a:t>을 치킨집과 관련되게 잡으려 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그에 따라 병합하게 된 데이터들도 치킨집의 위치와 관련된 대전 중심으로 수집하게 되었다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모으고 난 데이터에는 당연하게도 치킨집 매출을 예측 할 만한 변수가 많았다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특히나 가운데 그림을 보면 알 수 있듯이</a:t>
            </a:r>
            <a:r>
              <a:rPr lang="en-US" altLang="ko-KR" sz="1200" dirty="0"/>
              <a:t>, </a:t>
            </a:r>
            <a:r>
              <a:rPr lang="ko-KR" altLang="en-US" sz="1200" dirty="0"/>
              <a:t>네이버 </a:t>
            </a:r>
            <a:r>
              <a:rPr lang="ko-KR" altLang="en-US" sz="1200" dirty="0" err="1"/>
              <a:t>검색량과</a:t>
            </a:r>
            <a:r>
              <a:rPr lang="en-US" altLang="ko-KR" sz="1200" dirty="0"/>
              <a:t>, </a:t>
            </a:r>
            <a:r>
              <a:rPr lang="ko-KR" altLang="en-US" sz="1200" dirty="0"/>
              <a:t>지하철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인원이 매출과 매우 관련 있어 보였다</a:t>
            </a:r>
            <a:r>
              <a:rPr lang="en-US" altLang="ko-KR" sz="1200" dirty="0"/>
              <a:t>. </a:t>
            </a:r>
            <a:r>
              <a:rPr lang="ko-KR" altLang="en-US" sz="1200" dirty="0"/>
              <a:t>즉 이 데이터를 이용해</a:t>
            </a:r>
            <a:r>
              <a:rPr lang="en-US" altLang="ko-KR" sz="1200" dirty="0"/>
              <a:t>, </a:t>
            </a:r>
            <a:r>
              <a:rPr lang="ko-KR" altLang="en-US" sz="1200" dirty="0"/>
              <a:t>매출을 예측할 수 있는 모델을 만들고</a:t>
            </a:r>
            <a:r>
              <a:rPr lang="en-US" altLang="ko-KR" sz="1200" dirty="0"/>
              <a:t>, </a:t>
            </a:r>
            <a:r>
              <a:rPr lang="ko-KR" altLang="en-US" sz="1200" dirty="0"/>
              <a:t>그 모델을 통해서 가게의 전반적인 운영에 도움을 주는 것이 가능해 보였다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게다가 요즘 시기는 치킨집에 대해 매우 중요한 시기이다</a:t>
            </a:r>
            <a:r>
              <a:rPr lang="en-US" altLang="ko-KR" sz="1200" dirty="0"/>
              <a:t>. </a:t>
            </a:r>
            <a:r>
              <a:rPr lang="ko-KR" altLang="en-US" sz="1200" dirty="0"/>
              <a:t>왜냐하면 맨 오른쪽 그림을 보면 알 수 있듯이</a:t>
            </a:r>
            <a:r>
              <a:rPr lang="en-US" altLang="ko-KR" sz="1200" dirty="0"/>
              <a:t>, </a:t>
            </a:r>
            <a:r>
              <a:rPr lang="ko-KR" altLang="en-US" sz="1200" dirty="0"/>
              <a:t>치킨은 기존 고객의 비율과</a:t>
            </a:r>
            <a:r>
              <a:rPr lang="en-US" altLang="ko-KR" sz="1200" dirty="0"/>
              <a:t>, </a:t>
            </a:r>
            <a:r>
              <a:rPr lang="ko-KR" altLang="en-US" sz="1200" dirty="0"/>
              <a:t>충성도가 큰 상품이다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</a:t>
            </a:r>
            <a:r>
              <a:rPr lang="en-US" altLang="ko-KR" sz="1200" dirty="0"/>
              <a:t> </a:t>
            </a:r>
            <a:r>
              <a:rPr lang="ko-KR" altLang="en-US" sz="1200" dirty="0"/>
              <a:t>단골 확보가 매우 중요하다는 의미이다</a:t>
            </a:r>
            <a:r>
              <a:rPr lang="en-US" altLang="ko-KR" sz="1200" dirty="0"/>
              <a:t>.</a:t>
            </a:r>
            <a:r>
              <a:rPr lang="ko-KR" altLang="en-US" sz="1200" dirty="0"/>
              <a:t> 그러므로 코로나 시대로 늘어난 신규 고객을 단골로 만들고</a:t>
            </a:r>
            <a:r>
              <a:rPr lang="en-US" altLang="ko-KR" sz="1200" dirty="0"/>
              <a:t>, </a:t>
            </a:r>
            <a:r>
              <a:rPr lang="ko-KR" altLang="en-US" sz="1200" dirty="0"/>
              <a:t>장기적으로 매출을 늘릴 제일 중요한 시기인 것이다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그러므로 이 중요한 시기에 언제 쉴지</a:t>
            </a:r>
            <a:r>
              <a:rPr lang="en-US" altLang="ko-KR" sz="1200" dirty="0"/>
              <a:t>, </a:t>
            </a:r>
            <a:r>
              <a:rPr lang="ko-KR" altLang="en-US" sz="1200" dirty="0"/>
              <a:t>어떤 전략을 써야 할지 등은 매우 중요하다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이런 판단에 대해 근거가 필요할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근거가 될 수 </a:t>
            </a:r>
            <a:r>
              <a:rPr lang="ko-KR" altLang="en-US" sz="1200" dirty="0" err="1"/>
              <a:t>있는것이</a:t>
            </a:r>
            <a:r>
              <a:rPr lang="ko-KR" altLang="en-US" sz="1200" dirty="0"/>
              <a:t> 바로 통계 모델이다</a:t>
            </a:r>
            <a:r>
              <a:rPr lang="en-US" altLang="ko-KR" sz="1200" dirty="0"/>
              <a:t>. ( </a:t>
            </a:r>
            <a:r>
              <a:rPr lang="ko-KR" altLang="en-US" sz="1200" dirty="0"/>
              <a:t>자세한 방법은 맨 뒤 </a:t>
            </a:r>
            <a:r>
              <a:rPr lang="en-US" altLang="ko-KR" sz="1200" dirty="0"/>
              <a:t>10page</a:t>
            </a:r>
            <a:r>
              <a:rPr lang="ko-KR" altLang="en-US" sz="1200" dirty="0"/>
              <a:t>에 수록 </a:t>
            </a:r>
            <a:r>
              <a:rPr lang="en-US" altLang="ko-KR" sz="1200" dirty="0"/>
              <a:t>)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그러므로 </a:t>
            </a:r>
            <a:r>
              <a:rPr lang="en-US" altLang="ko-KR" sz="1200" dirty="0"/>
              <a:t>Research Question </a:t>
            </a:r>
            <a:r>
              <a:rPr lang="ko-KR" altLang="en-US" sz="1200" dirty="0"/>
              <a:t>을 위와 같이 잡았다</a:t>
            </a:r>
            <a:r>
              <a:rPr lang="en-US" altLang="ko-KR" sz="1200" dirty="0"/>
              <a:t>. </a:t>
            </a:r>
            <a:r>
              <a:rPr lang="ko-KR" altLang="en-US" sz="1200" dirty="0"/>
              <a:t>수집한 데이터로도 충분히 예측이 가능해 보였고</a:t>
            </a:r>
            <a:r>
              <a:rPr lang="en-US" altLang="ko-KR" sz="1200" dirty="0"/>
              <a:t>, </a:t>
            </a:r>
            <a:r>
              <a:rPr lang="ko-KR" altLang="en-US" sz="1200" dirty="0"/>
              <a:t>지금 시기에 제일 필요하기 때문이다</a:t>
            </a:r>
            <a:r>
              <a:rPr lang="en-US" altLang="ko-KR" sz="1200" dirty="0"/>
              <a:t>.</a:t>
            </a:r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1BD481A2-6D5B-4038-BADC-1B941F95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2" y="990279"/>
            <a:ext cx="3459955" cy="28598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7DDC9E-661F-48A9-9EEA-68B212F1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24" y="901487"/>
            <a:ext cx="3456657" cy="2897708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08C1A97B-1C29-4473-A9A8-276E9A3A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506" y="428354"/>
            <a:ext cx="3408848" cy="10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643D0-3EF8-45F7-8616-511A1DF14A0D}"/>
              </a:ext>
            </a:extLst>
          </p:cNvPr>
          <p:cNvSpPr txBox="1"/>
          <p:nvPr/>
        </p:nvSpPr>
        <p:spPr>
          <a:xfrm>
            <a:off x="419892" y="4009378"/>
            <a:ext cx="795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Research Question :</a:t>
            </a:r>
            <a:r>
              <a:rPr lang="ko-KR" altLang="en-US" sz="1800" dirty="0"/>
              <a:t> 주문수 분석 모델을 통한 치킨집 운영 방안 기준 제시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3C4FA5-51C8-43B4-90A2-194792E2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524" y="955110"/>
            <a:ext cx="899813" cy="28977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213D8E-BA56-4120-9822-5BDAEAC71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949" y="1532361"/>
            <a:ext cx="3337961" cy="2541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D39B79-BF8C-4A14-9E2F-3B70B0097F9F}"/>
              </a:ext>
            </a:extLst>
          </p:cNvPr>
          <p:cNvSpPr txBox="1"/>
          <p:nvPr/>
        </p:nvSpPr>
        <p:spPr>
          <a:xfrm>
            <a:off x="3794647" y="691290"/>
            <a:ext cx="1048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A9B45F-3109-4D39-A1B3-BD883E069801}"/>
              </a:ext>
            </a:extLst>
          </p:cNvPr>
          <p:cNvSpPr/>
          <p:nvPr/>
        </p:nvSpPr>
        <p:spPr>
          <a:xfrm>
            <a:off x="2215662" y="1479608"/>
            <a:ext cx="984738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7A11A-0B0B-4BF3-8509-635E3BED77AE}"/>
              </a:ext>
            </a:extLst>
          </p:cNvPr>
          <p:cNvSpPr/>
          <p:nvPr/>
        </p:nvSpPr>
        <p:spPr>
          <a:xfrm>
            <a:off x="3446585" y="2255673"/>
            <a:ext cx="246184" cy="1710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6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데이터 선택 및 설명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18F2A-C066-4F9B-9CCB-7D3C3045B02D}"/>
              </a:ext>
            </a:extLst>
          </p:cNvPr>
          <p:cNvSpPr txBox="1"/>
          <p:nvPr/>
        </p:nvSpPr>
        <p:spPr>
          <a:xfrm>
            <a:off x="297533" y="3828967"/>
            <a:ext cx="795844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시간적 특성을 반영하기 위해 많은 시간 데이터를 넣었다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정보가 비슷한 경우는 삭제하였다</a:t>
            </a:r>
            <a:r>
              <a:rPr lang="en-US" altLang="ko-KR" sz="1200" dirty="0"/>
              <a:t>.( </a:t>
            </a:r>
            <a:r>
              <a:rPr lang="ko-KR" altLang="en-US" sz="1200" dirty="0"/>
              <a:t>평균</a:t>
            </a:r>
            <a:r>
              <a:rPr lang="en-US" altLang="ko-KR" sz="1200" dirty="0"/>
              <a:t>,</a:t>
            </a:r>
            <a:r>
              <a:rPr lang="ko-KR" altLang="en-US" sz="1200" dirty="0"/>
              <a:t>최고</a:t>
            </a:r>
            <a:r>
              <a:rPr lang="en-US" altLang="ko-KR" sz="1200" dirty="0"/>
              <a:t>,</a:t>
            </a:r>
            <a:r>
              <a:rPr lang="ko-KR" altLang="en-US" sz="1200" dirty="0"/>
              <a:t>최저기온 </a:t>
            </a:r>
            <a:r>
              <a:rPr lang="en-US" altLang="ko-KR" sz="1200" dirty="0"/>
              <a:t>)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선형적으로 연관이 컸던</a:t>
            </a:r>
            <a:r>
              <a:rPr lang="en-US" altLang="ko-KR" sz="1200" dirty="0"/>
              <a:t> </a:t>
            </a:r>
            <a:r>
              <a:rPr lang="ko-KR" altLang="en-US" sz="1200" dirty="0"/>
              <a:t>변수는 삭제하였다</a:t>
            </a:r>
            <a:r>
              <a:rPr lang="en-US" altLang="ko-KR" sz="1200" dirty="0"/>
              <a:t>. (</a:t>
            </a:r>
            <a:r>
              <a:rPr lang="ko-KR" altLang="en-US" sz="1200" dirty="0"/>
              <a:t>인구</a:t>
            </a:r>
            <a:r>
              <a:rPr lang="en-US" altLang="ko-KR" sz="1200" dirty="0"/>
              <a:t>, </a:t>
            </a:r>
            <a:r>
              <a:rPr lang="ko-KR" altLang="en-US" sz="1200" dirty="0"/>
              <a:t>영업가게 수의 상관계수는 </a:t>
            </a:r>
            <a:r>
              <a:rPr lang="en-US" altLang="ko-KR" sz="1200" dirty="0"/>
              <a:t>0.95)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NA </a:t>
            </a:r>
            <a:r>
              <a:rPr lang="ko-KR" altLang="en-US" sz="1200" dirty="0"/>
              <a:t>는 </a:t>
            </a:r>
            <a:r>
              <a:rPr lang="en-US" altLang="ko-KR" sz="1200" dirty="0"/>
              <a:t>CIA</a:t>
            </a:r>
            <a:r>
              <a:rPr lang="ko-KR" altLang="en-US" sz="1200" dirty="0"/>
              <a:t>가정으로 채우거나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모델을 만들어서 채웠다</a:t>
            </a:r>
            <a:r>
              <a:rPr lang="en-US" altLang="ko-KR" sz="1200" dirty="0"/>
              <a:t>.(</a:t>
            </a:r>
            <a:r>
              <a:rPr lang="ko-KR" altLang="en-US" sz="1200" dirty="0"/>
              <a:t>조별 </a:t>
            </a:r>
            <a:r>
              <a:rPr lang="en-US" altLang="ko-KR" sz="1200" dirty="0"/>
              <a:t>3</a:t>
            </a:r>
            <a:r>
              <a:rPr lang="ko-KR" altLang="en-US" sz="1200" dirty="0"/>
              <a:t>차 보고서 참고</a:t>
            </a:r>
            <a:r>
              <a:rPr lang="en-US" altLang="ko-KR" sz="1200" dirty="0"/>
              <a:t>)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코로나와 관련된 변수가 없는데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 이유는 옆 기사를 보면 알 수 있듯이 요즘에는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확진자가</a:t>
            </a:r>
            <a:r>
              <a:rPr lang="ko-KR" altLang="en-US" sz="1200" dirty="0"/>
              <a:t> 증가함에도 사람들이 안전 불감증에 빠지면서 코로나에 대한 행동과 인식이 바뀌고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그러므로 코로나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정보는 사람들의 행동을 올바르게 측정하지 못한다고 판단해 삭제하였다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코로나 정보 대신에 지하철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</a:t>
            </a:r>
            <a:r>
              <a:rPr lang="en-US" altLang="ko-KR" sz="1200" dirty="0"/>
              <a:t>, </a:t>
            </a:r>
            <a:r>
              <a:rPr lang="ko-KR" altLang="en-US" sz="1200" dirty="0"/>
              <a:t>네이버 </a:t>
            </a:r>
            <a:r>
              <a:rPr lang="ko-KR" altLang="en-US" sz="1200" dirty="0" err="1"/>
              <a:t>검색량이</a:t>
            </a:r>
            <a:r>
              <a:rPr lang="ko-KR" altLang="en-US" sz="1200" dirty="0"/>
              <a:t> 사람들의 코로나에 대한 행동과 인식에 대한 정보를 가지고 있다고 생각하였다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사람들이 외출을 많이 하면 지하철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인원이 늘 것이고</a:t>
            </a:r>
            <a:r>
              <a:rPr lang="en-US" altLang="ko-KR" sz="1200" dirty="0"/>
              <a:t>,</a:t>
            </a:r>
            <a:r>
              <a:rPr lang="ko-KR" altLang="en-US" sz="1200" dirty="0"/>
              <a:t> 집에 많이 있으면 인터넷 쓰는 시간이 늘어나 네이버 </a:t>
            </a:r>
            <a:r>
              <a:rPr lang="ko-KR" altLang="en-US" sz="1200" dirty="0" err="1"/>
              <a:t>검색량이</a:t>
            </a:r>
            <a:r>
              <a:rPr lang="ko-KR" altLang="en-US" sz="1200" dirty="0"/>
              <a:t> 늘 것이라고 생각하였다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최종적으로 </a:t>
            </a:r>
            <a:r>
              <a:rPr lang="en-US" altLang="ko-KR" sz="1200" dirty="0"/>
              <a:t>11</a:t>
            </a:r>
            <a:r>
              <a:rPr lang="ko-KR" altLang="en-US" sz="1200" dirty="0"/>
              <a:t>개 변수를 선택하였다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A1CDEA-3DB6-40DF-A239-78F1E97D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41" y="3777436"/>
            <a:ext cx="3043404" cy="2647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A1C082-17C2-4F8F-B74B-5AD1AAD36FD9}"/>
              </a:ext>
            </a:extLst>
          </p:cNvPr>
          <p:cNvSpPr txBox="1"/>
          <p:nvPr/>
        </p:nvSpPr>
        <p:spPr>
          <a:xfrm>
            <a:off x="486083" y="2394795"/>
            <a:ext cx="3363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지속적인 </a:t>
            </a:r>
            <a:r>
              <a:rPr lang="en-US" altLang="ko-KR" sz="1200" b="1" dirty="0"/>
              <a:t>Update </a:t>
            </a:r>
            <a:r>
              <a:rPr lang="ko-KR" altLang="en-US" sz="1200" b="1" dirty="0"/>
              <a:t>가 가능한 변수</a:t>
            </a:r>
            <a:endParaRPr lang="en-US" altLang="ko-KR" sz="1200" b="1" dirty="0"/>
          </a:p>
          <a:p>
            <a:r>
              <a:rPr lang="en-US" altLang="ko-KR" sz="1200" b="1" dirty="0"/>
              <a:t>2. </a:t>
            </a:r>
            <a:r>
              <a:rPr lang="ko-KR" altLang="en-US" sz="1200" b="1" dirty="0"/>
              <a:t>의미가 겹치지 않는 변수</a:t>
            </a:r>
            <a:endParaRPr lang="en-US" altLang="ko-KR" sz="1200" b="1" dirty="0"/>
          </a:p>
          <a:p>
            <a:r>
              <a:rPr lang="en-US" altLang="ko-KR" sz="1200" b="1" dirty="0"/>
              <a:t>3. </a:t>
            </a:r>
            <a:r>
              <a:rPr lang="ko-KR" altLang="en-US" sz="1200" b="1" dirty="0"/>
              <a:t>코로나 경향을 올바르게 파악 가능한 변수</a:t>
            </a:r>
            <a:endParaRPr lang="en-US" altLang="ko-KR" sz="1200" b="1" dirty="0"/>
          </a:p>
          <a:p>
            <a:r>
              <a:rPr lang="en-US" altLang="ko-KR" sz="1200" b="1" dirty="0"/>
              <a:t>4. </a:t>
            </a:r>
            <a:r>
              <a:rPr lang="ko-KR" altLang="en-US" sz="1200" b="1" dirty="0"/>
              <a:t>너무 </a:t>
            </a:r>
            <a:r>
              <a:rPr lang="en-US" altLang="ko-KR" sz="1200" b="1" dirty="0"/>
              <a:t>Sparse </a:t>
            </a:r>
            <a:r>
              <a:rPr lang="ko-KR" altLang="en-US" sz="1200" b="1" dirty="0"/>
              <a:t>하지 않은 변수</a:t>
            </a:r>
            <a:endParaRPr lang="en-US" altLang="ko-KR" sz="1200" b="1" dirty="0"/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8E4685B-F519-4551-8BE6-D9945650B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94173"/>
              </p:ext>
            </p:extLst>
          </p:nvPr>
        </p:nvGraphicFramePr>
        <p:xfrm>
          <a:off x="5060056" y="1065265"/>
          <a:ext cx="6664689" cy="2195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005">
                  <a:extLst>
                    <a:ext uri="{9D8B030D-6E8A-4147-A177-3AD203B41FA5}">
                      <a16:colId xmlns:a16="http://schemas.microsoft.com/office/drawing/2014/main" val="1305766423"/>
                    </a:ext>
                  </a:extLst>
                </a:gridCol>
                <a:gridCol w="465993">
                  <a:extLst>
                    <a:ext uri="{9D8B030D-6E8A-4147-A177-3AD203B41FA5}">
                      <a16:colId xmlns:a16="http://schemas.microsoft.com/office/drawing/2014/main" val="1060321811"/>
                    </a:ext>
                  </a:extLst>
                </a:gridCol>
                <a:gridCol w="422032">
                  <a:extLst>
                    <a:ext uri="{9D8B030D-6E8A-4147-A177-3AD203B41FA5}">
                      <a16:colId xmlns:a16="http://schemas.microsoft.com/office/drawing/2014/main" val="3081802511"/>
                    </a:ext>
                  </a:extLst>
                </a:gridCol>
                <a:gridCol w="483577">
                  <a:extLst>
                    <a:ext uri="{9D8B030D-6E8A-4147-A177-3AD203B41FA5}">
                      <a16:colId xmlns:a16="http://schemas.microsoft.com/office/drawing/2014/main" val="3038871235"/>
                    </a:ext>
                  </a:extLst>
                </a:gridCol>
                <a:gridCol w="605556">
                  <a:extLst>
                    <a:ext uri="{9D8B030D-6E8A-4147-A177-3AD203B41FA5}">
                      <a16:colId xmlns:a16="http://schemas.microsoft.com/office/drawing/2014/main" val="3120827001"/>
                    </a:ext>
                  </a:extLst>
                </a:gridCol>
                <a:gridCol w="400900">
                  <a:extLst>
                    <a:ext uri="{9D8B030D-6E8A-4147-A177-3AD203B41FA5}">
                      <a16:colId xmlns:a16="http://schemas.microsoft.com/office/drawing/2014/main" val="1489799841"/>
                    </a:ext>
                  </a:extLst>
                </a:gridCol>
                <a:gridCol w="425559">
                  <a:extLst>
                    <a:ext uri="{9D8B030D-6E8A-4147-A177-3AD203B41FA5}">
                      <a16:colId xmlns:a16="http://schemas.microsoft.com/office/drawing/2014/main" val="694052653"/>
                    </a:ext>
                  </a:extLst>
                </a:gridCol>
                <a:gridCol w="721931">
                  <a:extLst>
                    <a:ext uri="{9D8B030D-6E8A-4147-A177-3AD203B41FA5}">
                      <a16:colId xmlns:a16="http://schemas.microsoft.com/office/drawing/2014/main" val="989068154"/>
                    </a:ext>
                  </a:extLst>
                </a:gridCol>
                <a:gridCol w="516750">
                  <a:extLst>
                    <a:ext uri="{9D8B030D-6E8A-4147-A177-3AD203B41FA5}">
                      <a16:colId xmlns:a16="http://schemas.microsoft.com/office/drawing/2014/main" val="3493809743"/>
                    </a:ext>
                  </a:extLst>
                </a:gridCol>
                <a:gridCol w="638338">
                  <a:extLst>
                    <a:ext uri="{9D8B030D-6E8A-4147-A177-3AD203B41FA5}">
                      <a16:colId xmlns:a16="http://schemas.microsoft.com/office/drawing/2014/main" val="2914482251"/>
                    </a:ext>
                  </a:extLst>
                </a:gridCol>
                <a:gridCol w="784024">
                  <a:extLst>
                    <a:ext uri="{9D8B030D-6E8A-4147-A177-3AD203B41FA5}">
                      <a16:colId xmlns:a16="http://schemas.microsoft.com/office/drawing/2014/main" val="3193903811"/>
                    </a:ext>
                  </a:extLst>
                </a:gridCol>
                <a:gridCol w="784024">
                  <a:extLst>
                    <a:ext uri="{9D8B030D-6E8A-4147-A177-3AD203B41FA5}">
                      <a16:colId xmlns:a16="http://schemas.microsoft.com/office/drawing/2014/main" val="4279471650"/>
                    </a:ext>
                  </a:extLst>
                </a:gridCol>
              </a:tblGrid>
              <a:tr h="494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요일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공휴일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방학여부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기온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강수량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지하철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승하차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인원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수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네이버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검색량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</a:p>
                  </a:txBody>
                  <a:tcPr marL="9525" marR="9525" marT="9525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주문 수</a:t>
                      </a:r>
                    </a:p>
                  </a:txBody>
                  <a:tcPr marL="9525" marR="9525" marT="9525" marB="0" anchor="ctr">
                    <a:solidFill>
                      <a:srgbClr val="F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383583"/>
                  </a:ext>
                </a:extLst>
              </a:tr>
              <a:tr h="258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모집단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 데이터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전국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06778"/>
                  </a:ext>
                </a:extLst>
              </a:tr>
              <a:tr h="24747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출처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에서 추출</a:t>
                      </a:r>
                    </a:p>
                  </a:txBody>
                  <a:tcPr marL="18000" marR="18000" marT="0" marB="0" anchor="ctr">
                    <a:solidFill>
                      <a:srgbClr val="FFFBE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날짜에서 추출</a:t>
                      </a:r>
                    </a:p>
                  </a:txBody>
                  <a:tcPr marL="18000" marR="18000" marT="0" marB="0" anchor="ctr">
                    <a:solidFill>
                      <a:srgbClr val="FFFBE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휴일 정보  데이터</a:t>
                      </a:r>
                    </a:p>
                  </a:txBody>
                  <a:tcPr marL="18000" marR="18000" marT="0" marB="0" anchor="ctr">
                    <a:solidFill>
                      <a:srgbClr val="FFFBE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배재대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학사 일정</a:t>
                      </a:r>
                    </a:p>
                  </a:txBody>
                  <a:tcPr marL="18000" marR="18000" marT="0" marB="0" anchor="ctr">
                    <a:solidFill>
                      <a:srgbClr val="FFFBE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기상청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기상청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CIA </a:t>
                      </a: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가정</a:t>
                      </a:r>
                    </a:p>
                  </a:txBody>
                  <a:tcPr marL="18000" marR="18000" marT="0" marB="0" anchor="ctr">
                    <a:pattFill prst="wdUpDiag">
                      <a:fgClr>
                        <a:srgbClr val="F9E3B4"/>
                      </a:fgClr>
                      <a:bgClr>
                        <a:schemeClr val="bg1"/>
                      </a:bgClr>
                    </a:patt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인허가 데이터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생성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pattFill prst="wdUpDiag">
                      <a:fgClr>
                        <a:srgbClr val="C8E2EF"/>
                      </a:fgClr>
                      <a:bgClr>
                        <a:schemeClr val="bg1"/>
                      </a:bgClr>
                    </a:patt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생성</a:t>
                      </a:r>
                    </a:p>
                  </a:txBody>
                  <a:tcPr marL="18000" marR="18000" marT="0" marB="0" anchor="ctr">
                    <a:pattFill prst="wdUpDiag">
                      <a:fgClr>
                        <a:srgbClr val="C8E2EF"/>
                      </a:fgClr>
                      <a:bgClr>
                        <a:schemeClr val="bg1"/>
                      </a:bgClr>
                    </a:patt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Bhc</a:t>
                      </a:r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치킨집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포스기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solidFill>
                      <a:srgbClr val="F8E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1811"/>
                  </a:ext>
                </a:extLst>
              </a:tr>
              <a:tr h="99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대전 도시 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철도공사</a:t>
                      </a: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pattFill prst="wdUpDiag">
                      <a:fgClr>
                        <a:srgbClr val="C8E2EF"/>
                      </a:fgClr>
                      <a:bgClr>
                        <a:schemeClr val="bg1"/>
                      </a:bgClr>
                    </a:patt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661043"/>
                  </a:ext>
                </a:extLst>
              </a:tr>
              <a:tr h="278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대전 도시 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철도공사</a:t>
                      </a:r>
                    </a:p>
                    <a:p>
                      <a:pPr algn="ctr"/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solidFill>
                      <a:srgbClr val="F9E3B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네이버 </a:t>
                      </a:r>
                      <a:endParaRPr lang="en-US" altLang="ko-KR" sz="1000" b="1" dirty="0"/>
                    </a:p>
                    <a:p>
                      <a:pPr algn="ctr" latinLnBrk="1"/>
                      <a:r>
                        <a:rPr lang="ko-KR" altLang="en-US" sz="1000" b="1" dirty="0"/>
                        <a:t>트랜드</a:t>
                      </a:r>
                    </a:p>
                  </a:txBody>
                  <a:tcPr marL="18000" marR="18000" marT="0" marB="0" anchor="ctr">
                    <a:solidFill>
                      <a:srgbClr val="C8E2E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15011"/>
                  </a:ext>
                </a:extLst>
              </a:tr>
              <a:tr h="339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유튜브조회수</a:t>
                      </a: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수집 사이트</a:t>
                      </a:r>
                    </a:p>
                  </a:txBody>
                  <a:tcPr marL="18000" marR="18000" marT="0" marB="0" anchor="ctr">
                    <a:solidFill>
                      <a:srgbClr val="C8E2E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300833"/>
                  </a:ext>
                </a:extLst>
              </a:tr>
              <a:tr h="475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" marR="18000" marT="0" marB="0" anchor="ctr">
                    <a:pattFill prst="wdUpDiag">
                      <a:fgClr>
                        <a:srgbClr val="C8E2EF"/>
                      </a:fgClr>
                      <a:bgClr>
                        <a:schemeClr val="bg1"/>
                      </a:bgClr>
                    </a:patt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57462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BE8BD7-22FC-46E8-B544-00F7DCB8DB5D}"/>
              </a:ext>
            </a:extLst>
          </p:cNvPr>
          <p:cNvSpPr/>
          <p:nvPr/>
        </p:nvSpPr>
        <p:spPr>
          <a:xfrm>
            <a:off x="5157108" y="713300"/>
            <a:ext cx="290147" cy="1720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B87F5-A8F6-49F6-8006-04302B7A3CD3}"/>
              </a:ext>
            </a:extLst>
          </p:cNvPr>
          <p:cNvSpPr txBox="1"/>
          <p:nvPr/>
        </p:nvSpPr>
        <p:spPr>
          <a:xfrm>
            <a:off x="5394503" y="672805"/>
            <a:ext cx="109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917C61-B325-4C21-A706-B8775CF37C53}"/>
              </a:ext>
            </a:extLst>
          </p:cNvPr>
          <p:cNvSpPr/>
          <p:nvPr/>
        </p:nvSpPr>
        <p:spPr>
          <a:xfrm>
            <a:off x="6443777" y="713300"/>
            <a:ext cx="290147" cy="172031"/>
          </a:xfrm>
          <a:prstGeom prst="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37C887-F8F9-4C87-ABA0-527765BCDEB0}"/>
              </a:ext>
            </a:extLst>
          </p:cNvPr>
          <p:cNvSpPr txBox="1"/>
          <p:nvPr/>
        </p:nvSpPr>
        <p:spPr>
          <a:xfrm>
            <a:off x="6681172" y="672805"/>
            <a:ext cx="109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수치형 변수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997D79-E613-42DE-BA41-1894355FD51E}"/>
              </a:ext>
            </a:extLst>
          </p:cNvPr>
          <p:cNvSpPr/>
          <p:nvPr/>
        </p:nvSpPr>
        <p:spPr>
          <a:xfrm>
            <a:off x="7704066" y="721258"/>
            <a:ext cx="290147" cy="172031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7C452-9A8C-4E5C-B515-2846ABD6C3F1}"/>
              </a:ext>
            </a:extLst>
          </p:cNvPr>
          <p:cNvSpPr txBox="1"/>
          <p:nvPr/>
        </p:nvSpPr>
        <p:spPr>
          <a:xfrm>
            <a:off x="7941460" y="680763"/>
            <a:ext cx="1263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NA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를 채운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DD9A0E-5682-42AD-AB23-E760A3A7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11" y="1049145"/>
            <a:ext cx="3662593" cy="1104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50661-3156-4CBB-80C3-A40AE5C182A5}"/>
              </a:ext>
            </a:extLst>
          </p:cNvPr>
          <p:cNvSpPr txBox="1"/>
          <p:nvPr/>
        </p:nvSpPr>
        <p:spPr>
          <a:xfrm>
            <a:off x="1055078" y="697180"/>
            <a:ext cx="2013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조별 데이터</a:t>
            </a:r>
            <a:r>
              <a:rPr lang="en-US" altLang="ko-KR" sz="1400" b="1" dirty="0"/>
              <a:t>(1698*27)</a:t>
            </a:r>
            <a:endParaRPr lang="ko-KR" altLang="en-US" sz="14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6934A96-A224-455E-B3F0-32F702CB3F68}"/>
              </a:ext>
            </a:extLst>
          </p:cNvPr>
          <p:cNvSpPr/>
          <p:nvPr/>
        </p:nvSpPr>
        <p:spPr>
          <a:xfrm>
            <a:off x="4209326" y="1932305"/>
            <a:ext cx="590482" cy="443620"/>
          </a:xfrm>
          <a:prstGeom prst="rightArrow">
            <a:avLst/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CA7F9-6E74-4C18-8FA3-8C454D3B8F55}"/>
              </a:ext>
            </a:extLst>
          </p:cNvPr>
          <p:cNvSpPr txBox="1"/>
          <p:nvPr/>
        </p:nvSpPr>
        <p:spPr>
          <a:xfrm>
            <a:off x="4116917" y="1746631"/>
            <a:ext cx="93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변수선택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FC1C4-ACDA-402A-B5DB-0C66BF34E5F6}"/>
              </a:ext>
            </a:extLst>
          </p:cNvPr>
          <p:cNvSpPr txBox="1"/>
          <p:nvPr/>
        </p:nvSpPr>
        <p:spPr>
          <a:xfrm>
            <a:off x="1470446" y="2167677"/>
            <a:ext cx="1182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변수선택 기준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9234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C2D39BC-34FF-4B67-A9D5-83D3C4CD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616" y="40319"/>
            <a:ext cx="4410851" cy="338868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모델링 방법 탐색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-4397" y="3945953"/>
            <a:ext cx="5103935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lt"/>
              </a:rPr>
              <a:t>시계열 데이터이지만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시계열 모델을 쓰기에는 </a:t>
            </a:r>
            <a:r>
              <a:rPr lang="en-US" altLang="ko-KR" sz="1200" dirty="0">
                <a:latin typeface="+mj-lt"/>
              </a:rPr>
              <a:t>Domain </a:t>
            </a:r>
            <a:r>
              <a:rPr lang="ko-KR" altLang="en-US" sz="1200" dirty="0">
                <a:latin typeface="+mj-lt"/>
              </a:rPr>
              <a:t>지식이 부족한점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모델이 불안정한 점이 있어서 회귀 모델을 쓰기로 하였다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lt"/>
              </a:rPr>
              <a:t>임시로 데이터에 정규화를 모두 진행하고 </a:t>
            </a:r>
            <a:r>
              <a:rPr lang="en-US" altLang="ko-KR" sz="1200" dirty="0">
                <a:latin typeface="+mj-lt"/>
              </a:rPr>
              <a:t>Linear regression, K-NN regression, Random forest, Gradient Boosting, XGB </a:t>
            </a:r>
            <a:r>
              <a:rPr lang="ko-KR" altLang="en-US" sz="1200" dirty="0">
                <a:latin typeface="+mj-lt"/>
              </a:rPr>
              <a:t>를 사용해 보았다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lt"/>
              </a:rPr>
              <a:t>Test MSE</a:t>
            </a:r>
            <a:r>
              <a:rPr lang="ko-KR" altLang="en-US" sz="1200" dirty="0">
                <a:latin typeface="+mj-lt"/>
              </a:rPr>
              <a:t>가 별로 차이가 나지 않음을 볼 수 있다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예측이 어떤 차이가 있는지 보기 위해 실제 </a:t>
            </a:r>
            <a:r>
              <a:rPr lang="en-US" altLang="ko-KR" sz="1200" dirty="0">
                <a:latin typeface="+mj-lt"/>
              </a:rPr>
              <a:t>Y </a:t>
            </a:r>
            <a:r>
              <a:rPr lang="ko-KR" altLang="en-US" sz="1200" dirty="0">
                <a:latin typeface="+mj-lt"/>
              </a:rPr>
              <a:t>값과 그 예측을 비교해 보았다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가운데 그림</a:t>
            </a:r>
            <a:r>
              <a:rPr lang="en-US" altLang="ko-KR" sz="1200" dirty="0">
                <a:latin typeface="+mj-lt"/>
              </a:rPr>
              <a:t>). </a:t>
            </a:r>
            <a:r>
              <a:rPr lang="ko-KR" altLang="en-US" sz="1200" dirty="0">
                <a:latin typeface="+mj-lt"/>
              </a:rPr>
              <a:t>그림을 보게 되면 값들의 추세는 어느정도 예측하고 있으나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매우 크거나 작은 값은 제대로 예측하지 못하고 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lt"/>
              </a:rPr>
              <a:t>전체적인 예측의 추세를 보기 위해 맨 오른쪽 그림같이 실제 </a:t>
            </a:r>
            <a:r>
              <a:rPr lang="en-US" altLang="ko-KR" sz="1200" dirty="0">
                <a:latin typeface="+mj-lt"/>
              </a:rPr>
              <a:t>Y </a:t>
            </a:r>
            <a:r>
              <a:rPr lang="ko-KR" altLang="en-US" sz="1200" dirty="0">
                <a:latin typeface="+mj-lt"/>
              </a:rPr>
              <a:t>값과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예측의 그래프를 그려보았다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빨간색 라인이 실제 값이므로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빨간색 라인에 가깝게 예측하는 것이 정확도가 높은 것이다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두 모델 모두 대부분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실제값이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작을때는</a:t>
            </a:r>
            <a:r>
              <a:rPr lang="ko-KR" altLang="en-US" sz="1200" dirty="0">
                <a:latin typeface="+mj-lt"/>
              </a:rPr>
              <a:t> 크게 예측하고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 err="1">
                <a:latin typeface="+mj-lt"/>
              </a:rPr>
              <a:t>실제값이</a:t>
            </a:r>
            <a:r>
              <a:rPr lang="ko-KR" altLang="en-US" sz="1200" dirty="0">
                <a:latin typeface="+mj-lt"/>
              </a:rPr>
              <a:t> 클 때에는 작게 예측하고 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55D7B-6252-4BAD-8D7B-8CD6283E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3" y="628727"/>
            <a:ext cx="2313255" cy="28002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6BA0F5-2AE2-41AD-8215-B16F95A4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14" y="634047"/>
            <a:ext cx="4676775" cy="2816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ED1C30-B804-4229-A344-CA13E680A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099" y="1861264"/>
            <a:ext cx="666750" cy="180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FB97AF-35DA-4A0A-88FE-A6DD63B4C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099" y="194668"/>
            <a:ext cx="447675" cy="209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531F9-2282-4203-8DF0-B688E51C894D}"/>
              </a:ext>
            </a:extLst>
          </p:cNvPr>
          <p:cNvSpPr txBox="1"/>
          <p:nvPr/>
        </p:nvSpPr>
        <p:spPr>
          <a:xfrm>
            <a:off x="1893579" y="3560509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모델의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54299-2655-47B0-918A-67B3A71DDE8C}"/>
              </a:ext>
            </a:extLst>
          </p:cNvPr>
          <p:cNvSpPr txBox="1"/>
          <p:nvPr/>
        </p:nvSpPr>
        <p:spPr>
          <a:xfrm>
            <a:off x="4965823" y="3914017"/>
            <a:ext cx="3826486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 이유는 단체행사</a:t>
            </a:r>
            <a:r>
              <a:rPr lang="en-US" altLang="ko-KR" sz="1200" dirty="0"/>
              <a:t>, </a:t>
            </a:r>
            <a:r>
              <a:rPr lang="ko-KR" altLang="en-US" sz="1200" dirty="0"/>
              <a:t>불규칙한 단축영업</a:t>
            </a:r>
            <a:r>
              <a:rPr lang="en-US" altLang="ko-KR" sz="1200" dirty="0"/>
              <a:t>, </a:t>
            </a:r>
            <a:r>
              <a:rPr lang="ko-KR" altLang="en-US" sz="1200" dirty="0"/>
              <a:t>스포츠 경기</a:t>
            </a:r>
            <a:r>
              <a:rPr lang="en-US" altLang="ko-KR" sz="1200" dirty="0"/>
              <a:t>, </a:t>
            </a:r>
            <a:r>
              <a:rPr lang="ko-KR" altLang="en-US" sz="1200" dirty="0"/>
              <a:t>등 의 경우로 추측된다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MT,</a:t>
            </a:r>
            <a:r>
              <a:rPr lang="ko-KR" altLang="en-US" sz="1200" dirty="0"/>
              <a:t> 기숙사 행사 등의 행사가 있거나</a:t>
            </a:r>
            <a:r>
              <a:rPr lang="en-US" altLang="ko-KR" sz="1200" dirty="0"/>
              <a:t>, </a:t>
            </a:r>
            <a:r>
              <a:rPr lang="ko-KR" altLang="en-US" sz="1200" dirty="0"/>
              <a:t>스포츠경기</a:t>
            </a:r>
            <a:r>
              <a:rPr lang="en-US" altLang="ko-KR" sz="1200" dirty="0"/>
              <a:t>(</a:t>
            </a:r>
            <a:r>
              <a:rPr lang="ko-KR" altLang="en-US" sz="1200" dirty="0"/>
              <a:t>한일전</a:t>
            </a:r>
            <a:r>
              <a:rPr lang="en-US" altLang="ko-KR" sz="1200" dirty="0"/>
              <a:t>, </a:t>
            </a:r>
            <a:r>
              <a:rPr lang="ko-KR" altLang="en-US" sz="1200" dirty="0"/>
              <a:t>야구</a:t>
            </a:r>
            <a:r>
              <a:rPr lang="en-US" altLang="ko-KR" sz="1200" dirty="0"/>
              <a:t>,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의 경우 데이터에 정보가 없어 모델이 예측할 수 없으므로 실제보다 </a:t>
            </a:r>
            <a:r>
              <a:rPr lang="en-US" altLang="ko-KR" sz="1200" dirty="0"/>
              <a:t> </a:t>
            </a:r>
            <a:r>
              <a:rPr lang="ko-KR" altLang="en-US" sz="1200" dirty="0"/>
              <a:t>낮게 예측하게 된다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개인적인 사정으로 단축 영업한 경우도 있다고 한다</a:t>
            </a:r>
            <a:r>
              <a:rPr lang="en-US" altLang="ko-KR" sz="1200" dirty="0"/>
              <a:t>.</a:t>
            </a:r>
            <a:r>
              <a:rPr lang="ko-KR" altLang="en-US" sz="1200" dirty="0"/>
              <a:t> 이 경우도 데이터에 정보가 없어 매출을 실제보다 높게 예측하게 된다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55C6E-F5D9-4DD8-9532-036F4E64AFB5}"/>
              </a:ext>
            </a:extLst>
          </p:cNvPr>
          <p:cNvSpPr txBox="1"/>
          <p:nvPr/>
        </p:nvSpPr>
        <p:spPr>
          <a:xfrm>
            <a:off x="6193083" y="3509516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오차의 해석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15F31-AC57-4137-BA3E-4066FFE439AE}"/>
              </a:ext>
            </a:extLst>
          </p:cNvPr>
          <p:cNvSpPr txBox="1"/>
          <p:nvPr/>
        </p:nvSpPr>
        <p:spPr>
          <a:xfrm>
            <a:off x="8741752" y="3878848"/>
            <a:ext cx="3450248" cy="243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여러 모델 모두 비슷한 추이의 데이터를 예측하는 것으로 봐서</a:t>
            </a:r>
            <a:r>
              <a:rPr lang="en-US" altLang="ko-KR" sz="1200" dirty="0"/>
              <a:t>, </a:t>
            </a:r>
            <a:r>
              <a:rPr lang="ko-KR" altLang="en-US" sz="1200" dirty="0"/>
              <a:t>현재 모인 데이터 상에서는 </a:t>
            </a:r>
            <a:r>
              <a:rPr lang="en-US" altLang="ko-KR" sz="1200" dirty="0"/>
              <a:t>regression </a:t>
            </a:r>
            <a:r>
              <a:rPr lang="ko-KR" altLang="en-US" sz="1200" dirty="0"/>
              <a:t>을 이용 하였을 때 이 정도가 한계점이라고 생각했다</a:t>
            </a:r>
            <a:r>
              <a:rPr lang="en-US" altLang="ko-KR" sz="1200" dirty="0"/>
              <a:t>. 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즉 현재 데이터 상에서 예측력이 다른 모델과 크게 차이가 나지 않고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해석력이</a:t>
            </a:r>
            <a:r>
              <a:rPr lang="ko-KR" altLang="en-US" sz="1200" dirty="0"/>
              <a:t> 매우 좋으며</a:t>
            </a:r>
            <a:r>
              <a:rPr lang="en-US" altLang="ko-KR" sz="1200" dirty="0"/>
              <a:t>, </a:t>
            </a:r>
            <a:r>
              <a:rPr lang="ko-KR" altLang="en-US" sz="1200" dirty="0"/>
              <a:t>변수의 유의성도 검정할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학부 수준에서는 다른 모델보다 이해도가 높았던 선형 회귀를 이용하기로 하였다</a:t>
            </a:r>
            <a:r>
              <a:rPr lang="en-US" altLang="ko-KR" sz="1200" dirty="0"/>
              <a:t>.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선형회귀를 이용해 각 계수 및 유의성을 참고하면 </a:t>
            </a:r>
            <a:r>
              <a:rPr lang="ko-KR" altLang="en-US" sz="1200" dirty="0" err="1"/>
              <a:t>변수등이</a:t>
            </a:r>
            <a:r>
              <a:rPr lang="ko-KR" altLang="en-US" sz="1200" dirty="0"/>
              <a:t> 매출에 어떻게 영향을 끼치는지 해석할 수 있을 것이다</a:t>
            </a:r>
            <a:r>
              <a:rPr lang="en-US" altLang="ko-KR" sz="1200" dirty="0"/>
              <a:t>.</a:t>
            </a:r>
            <a:endParaRPr lang="en-US" altLang="ko-KR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FFE6F-C0A7-40B3-9C08-94593A331674}"/>
              </a:ext>
            </a:extLst>
          </p:cNvPr>
          <p:cNvSpPr txBox="1"/>
          <p:nvPr/>
        </p:nvSpPr>
        <p:spPr>
          <a:xfrm>
            <a:off x="9739699" y="3509516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모델의 결정</a:t>
            </a:r>
          </a:p>
        </p:txBody>
      </p:sp>
    </p:spTree>
    <p:extLst>
      <p:ext uri="{BB962C8B-B14F-4D97-AF65-F5344CB8AC3E}">
        <p14:creationId xmlns:p14="http://schemas.microsoft.com/office/powerpoint/2010/main" val="222095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데이터 변환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5906365" y="878194"/>
            <a:ext cx="5972175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모델을 선형 회귀로 정하였으므로</a:t>
            </a:r>
            <a:r>
              <a:rPr lang="en-US" altLang="ko-KR" sz="1200" dirty="0"/>
              <a:t>, </a:t>
            </a:r>
            <a:r>
              <a:rPr lang="ko-KR" altLang="en-US" sz="1200" dirty="0"/>
              <a:t>그에 알맞게 변수를 변환해서 사용해야 했다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모델이 어떤 변환을 하였을 때 </a:t>
            </a:r>
            <a:r>
              <a:rPr lang="en-US" altLang="ko-KR" sz="1200" dirty="0"/>
              <a:t>Test </a:t>
            </a:r>
            <a:r>
              <a:rPr lang="en-US" altLang="ko-KR" sz="1200" dirty="0" err="1"/>
              <a:t>mse</a:t>
            </a:r>
            <a:r>
              <a:rPr lang="en-US" altLang="ko-KR" sz="1200" dirty="0"/>
              <a:t> </a:t>
            </a:r>
            <a:r>
              <a:rPr lang="ko-KR" altLang="en-US" sz="1200" dirty="0"/>
              <a:t>가 잘 나오는지</a:t>
            </a:r>
            <a:r>
              <a:rPr lang="en-US" altLang="ko-KR" sz="1200" dirty="0"/>
              <a:t>, R-square </a:t>
            </a:r>
            <a:r>
              <a:rPr lang="ko-KR" altLang="en-US" sz="1200" dirty="0"/>
              <a:t>값이 커지는지</a:t>
            </a:r>
            <a:r>
              <a:rPr lang="en-US" altLang="ko-KR" sz="1200" dirty="0"/>
              <a:t>, </a:t>
            </a:r>
            <a:r>
              <a:rPr lang="ko-KR" altLang="en-US" sz="1200" dirty="0"/>
              <a:t>계수가 유의해 지는지 등을 검사하면서 좋은 변환을 찾았다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 결과 옆 그림과 같았다</a:t>
            </a:r>
            <a:r>
              <a:rPr lang="en-US" altLang="ko-KR" sz="1200" dirty="0"/>
              <a:t>. </a:t>
            </a:r>
            <a:r>
              <a:rPr lang="ko-KR" altLang="en-US" sz="1200" dirty="0"/>
              <a:t>강수량의 경우 사람이 느끼는 체감은 강수량의 절대치와는 다르기 때문에 </a:t>
            </a:r>
            <a:r>
              <a:rPr lang="en-US" altLang="ko-KR" sz="1200" dirty="0"/>
              <a:t>log </a:t>
            </a:r>
            <a:r>
              <a:rPr lang="ko-KR" altLang="en-US" sz="1200" dirty="0"/>
              <a:t>변환을 해 주었다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조회수 역시</a:t>
            </a:r>
            <a:r>
              <a:rPr lang="en-US" altLang="ko-KR" sz="1200" dirty="0"/>
              <a:t>, </a:t>
            </a:r>
            <a:r>
              <a:rPr lang="ko-KR" altLang="en-US" sz="1200" dirty="0"/>
              <a:t>신제품별로 조회수가 극명하게 </a:t>
            </a:r>
            <a:r>
              <a:rPr lang="ko-KR" altLang="en-US" sz="1200" dirty="0" err="1"/>
              <a:t>갈리는데에</a:t>
            </a:r>
            <a:r>
              <a:rPr lang="ko-KR" altLang="en-US" sz="1200" dirty="0"/>
              <a:t> 비해</a:t>
            </a:r>
            <a:r>
              <a:rPr lang="en-US" altLang="ko-KR" sz="1200" dirty="0"/>
              <a:t>, </a:t>
            </a:r>
            <a:r>
              <a:rPr lang="ko-KR" altLang="en-US" sz="1200" dirty="0"/>
              <a:t>체감 인기는 이에 비례하지 않기 때문에 </a:t>
            </a:r>
            <a:r>
              <a:rPr lang="en-US" altLang="ko-KR" sz="1200" dirty="0"/>
              <a:t>log </a:t>
            </a:r>
            <a:r>
              <a:rPr lang="ko-KR" altLang="en-US" sz="1200" dirty="0"/>
              <a:t>변환을 해 주었다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온도의 경우 </a:t>
            </a:r>
            <a:r>
              <a:rPr lang="en-US" altLang="ko-KR" sz="1200" dirty="0"/>
              <a:t>‘</a:t>
            </a:r>
            <a:r>
              <a:rPr lang="ko-KR" altLang="en-US" sz="1200" dirty="0"/>
              <a:t>극단적인 온도</a:t>
            </a:r>
            <a:r>
              <a:rPr lang="en-US" altLang="ko-KR" sz="1200" dirty="0"/>
              <a:t>(</a:t>
            </a:r>
            <a:r>
              <a:rPr lang="ko-KR" altLang="en-US" sz="1200" dirty="0"/>
              <a:t>춥거나</a:t>
            </a:r>
            <a:r>
              <a:rPr lang="en-US" altLang="ko-KR" sz="1200" dirty="0"/>
              <a:t>, </a:t>
            </a:r>
            <a:r>
              <a:rPr lang="ko-KR" altLang="en-US" sz="1200" dirty="0"/>
              <a:t>덥거나</a:t>
            </a:r>
            <a:r>
              <a:rPr lang="en-US" altLang="ko-KR" sz="1200" dirty="0"/>
              <a:t>)‘ </a:t>
            </a:r>
            <a:r>
              <a:rPr lang="ko-KR" altLang="en-US" sz="1200" dirty="0"/>
              <a:t>에서 치킨 주문수가 감소하였다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즉 이를 반영하기 위해선 온도가 평균보다 매우 높거나 낮을 때 큰 값을 가지게 하는게 좋을 것이다</a:t>
            </a:r>
            <a:r>
              <a:rPr lang="en-US" altLang="ko-KR" sz="1200" dirty="0"/>
              <a:t>.</a:t>
            </a:r>
            <a:r>
              <a:rPr lang="ko-KR" altLang="en-US" sz="1200" dirty="0"/>
              <a:t> 그러므로 정규화 이후</a:t>
            </a:r>
            <a:r>
              <a:rPr lang="en-US" altLang="ko-KR" sz="1200" dirty="0"/>
              <a:t>, </a:t>
            </a:r>
            <a:r>
              <a:rPr lang="ko-KR" altLang="en-US" sz="1200" dirty="0"/>
              <a:t>절댓값을 취하였다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나머지 변수에 대해서는 정규화를 진행하였다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위의 결과를 반영하여 선형 회귀를 실행한 결과 </a:t>
            </a:r>
            <a:r>
              <a:rPr lang="en-US" altLang="ko-KR" sz="1200" dirty="0"/>
              <a:t>test MSE </a:t>
            </a:r>
            <a:r>
              <a:rPr lang="ko-KR" altLang="en-US" sz="1200" dirty="0"/>
              <a:t>가 </a:t>
            </a:r>
            <a:r>
              <a:rPr lang="en-US" altLang="ko-KR" sz="1200" dirty="0"/>
              <a:t>97</a:t>
            </a:r>
            <a:r>
              <a:rPr lang="ko-KR" altLang="en-US" sz="1200" dirty="0"/>
              <a:t>까지 낮아졌고</a:t>
            </a:r>
            <a:r>
              <a:rPr lang="en-US" altLang="ko-KR" sz="1200" dirty="0"/>
              <a:t>, </a:t>
            </a:r>
            <a:r>
              <a:rPr lang="ko-KR" altLang="en-US" sz="1200" dirty="0"/>
              <a:t>각 계수들은 이전보다 훨씬 유의성이 좋아졌다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F96D12-A9EF-4C35-A592-121AE6EC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1" y="878194"/>
            <a:ext cx="2374293" cy="16191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900CEE-4239-480F-9A8F-78A1C53A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428" y="878194"/>
            <a:ext cx="2471327" cy="1619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072D2E-66BC-4E3C-B178-113037614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51" y="2852134"/>
            <a:ext cx="2374293" cy="1668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F457F5-D782-48C7-9662-5CF2D6F7D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428" y="2866992"/>
            <a:ext cx="2471327" cy="16743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0CF960-324E-45EC-A21E-EF1352E43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2" y="4895851"/>
            <a:ext cx="2393212" cy="1619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6F7E12-567F-4BEC-A37E-BEBC4328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974" y="4895851"/>
            <a:ext cx="2471326" cy="164026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0FAE360-F702-48A5-85F5-4E1DE7B9B346}"/>
              </a:ext>
            </a:extLst>
          </p:cNvPr>
          <p:cNvSpPr/>
          <p:nvPr/>
        </p:nvSpPr>
        <p:spPr>
          <a:xfrm>
            <a:off x="2686050" y="1640141"/>
            <a:ext cx="438150" cy="207412"/>
          </a:xfrm>
          <a:prstGeom prst="rightArrow">
            <a:avLst/>
          </a:prstGeom>
          <a:solidFill>
            <a:srgbClr val="AC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D4A64-2BCF-4AFB-AEE4-197A8882A728}"/>
              </a:ext>
            </a:extLst>
          </p:cNvPr>
          <p:cNvSpPr txBox="1"/>
          <p:nvPr/>
        </p:nvSpPr>
        <p:spPr>
          <a:xfrm>
            <a:off x="2525064" y="1378531"/>
            <a:ext cx="92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Log(1+x)</a:t>
            </a:r>
            <a:endParaRPr lang="ko-KR" altLang="en-US" sz="11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814B01E-DD9E-4187-978E-E9CB6BF6C188}"/>
              </a:ext>
            </a:extLst>
          </p:cNvPr>
          <p:cNvSpPr/>
          <p:nvPr/>
        </p:nvSpPr>
        <p:spPr>
          <a:xfrm>
            <a:off x="2692844" y="3599223"/>
            <a:ext cx="438150" cy="207412"/>
          </a:xfrm>
          <a:prstGeom prst="rightArrow">
            <a:avLst/>
          </a:prstGeom>
          <a:solidFill>
            <a:srgbClr val="AC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B481E4-6C86-4126-B291-B77B63F2CC1C}"/>
              </a:ext>
            </a:extLst>
          </p:cNvPr>
          <p:cNvSpPr txBox="1"/>
          <p:nvPr/>
        </p:nvSpPr>
        <p:spPr>
          <a:xfrm>
            <a:off x="2531858" y="3337613"/>
            <a:ext cx="92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Log(1+x)</a:t>
            </a:r>
            <a:endParaRPr lang="ko-KR" altLang="en-US" sz="1100" b="1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1120889-AA96-46AD-ACBB-EF486161B168}"/>
              </a:ext>
            </a:extLst>
          </p:cNvPr>
          <p:cNvSpPr/>
          <p:nvPr/>
        </p:nvSpPr>
        <p:spPr>
          <a:xfrm>
            <a:off x="2674733" y="5712153"/>
            <a:ext cx="438150" cy="207412"/>
          </a:xfrm>
          <a:prstGeom prst="rightArrow">
            <a:avLst/>
          </a:prstGeom>
          <a:solidFill>
            <a:srgbClr val="AC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5C692-F94C-4B9E-B59D-260E26A94A1D}"/>
              </a:ext>
            </a:extLst>
          </p:cNvPr>
          <p:cNvSpPr txBox="1"/>
          <p:nvPr/>
        </p:nvSpPr>
        <p:spPr>
          <a:xfrm>
            <a:off x="2441555" y="5325224"/>
            <a:ext cx="1081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/>
          </a:p>
          <a:p>
            <a:r>
              <a:rPr lang="ko-KR" altLang="en-US" sz="1100" b="1" dirty="0"/>
              <a:t>   절댓값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1532D-7FC2-4AAB-8123-7A50AEE40312}"/>
              </a:ext>
            </a:extLst>
          </p:cNvPr>
          <p:cNvSpPr txBox="1"/>
          <p:nvPr/>
        </p:nvSpPr>
        <p:spPr>
          <a:xfrm>
            <a:off x="216745" y="4831455"/>
            <a:ext cx="1221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/>
          </a:p>
          <a:p>
            <a:r>
              <a:rPr lang="ko-KR" altLang="en-US" sz="1100" b="1" dirty="0"/>
              <a:t>   </a:t>
            </a:r>
            <a:r>
              <a:rPr lang="ko-KR" altLang="en-US" sz="1100" b="1" dirty="0" err="1"/>
              <a:t>정규화된</a:t>
            </a:r>
            <a:r>
              <a:rPr lang="ko-KR" altLang="en-US" sz="1100" b="1" dirty="0"/>
              <a:t> 온도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0AB755-9FFC-40B7-8F3D-8E6362E8480B}"/>
              </a:ext>
            </a:extLst>
          </p:cNvPr>
          <p:cNvSpPr txBox="1"/>
          <p:nvPr/>
        </p:nvSpPr>
        <p:spPr>
          <a:xfrm>
            <a:off x="421455" y="2815529"/>
            <a:ext cx="1221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/>
          </a:p>
          <a:p>
            <a:r>
              <a:rPr lang="ko-KR" altLang="en-US" sz="1100" b="1" dirty="0"/>
              <a:t>  유튜브 조회수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CADE0-AD59-4E43-B4DB-541156988419}"/>
              </a:ext>
            </a:extLst>
          </p:cNvPr>
          <p:cNvSpPr txBox="1"/>
          <p:nvPr/>
        </p:nvSpPr>
        <p:spPr>
          <a:xfrm>
            <a:off x="483382" y="861824"/>
            <a:ext cx="1221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b="1" dirty="0"/>
          </a:p>
          <a:p>
            <a:r>
              <a:rPr lang="ko-KR" altLang="en-US" sz="1100" b="1" dirty="0"/>
              <a:t> 강수량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89ACC6-4985-46C8-A6C4-D1FC00F91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178" y="4393429"/>
            <a:ext cx="2667362" cy="1526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060C52-C0A6-47D0-A985-36B0D02E6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5005" y="4402536"/>
            <a:ext cx="2710934" cy="157727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E5DE8EA-DD46-46C1-83DA-23CC4EB6ACDB}"/>
              </a:ext>
            </a:extLst>
          </p:cNvPr>
          <p:cNvSpPr/>
          <p:nvPr/>
        </p:nvSpPr>
        <p:spPr>
          <a:xfrm>
            <a:off x="8892452" y="5046898"/>
            <a:ext cx="301271" cy="278326"/>
          </a:xfrm>
          <a:prstGeom prst="rightArrow">
            <a:avLst/>
          </a:prstGeom>
          <a:solidFill>
            <a:srgbClr val="ACC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B1763B-F908-428C-B13C-CC2ACDE47FAD}"/>
              </a:ext>
            </a:extLst>
          </p:cNvPr>
          <p:cNvSpPr txBox="1"/>
          <p:nvPr/>
        </p:nvSpPr>
        <p:spPr>
          <a:xfrm>
            <a:off x="6117255" y="6108970"/>
            <a:ext cx="585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** </a:t>
            </a:r>
            <a:r>
              <a:rPr lang="ko-KR" altLang="en-US" sz="1100" dirty="0"/>
              <a:t>나머지 계수들은 지면상 생략하였다</a:t>
            </a:r>
            <a:r>
              <a:rPr lang="en-US" altLang="ko-KR" sz="1100" dirty="0"/>
              <a:t>. Rain(</a:t>
            </a:r>
            <a:r>
              <a:rPr lang="ko-KR" altLang="en-US" sz="1100" dirty="0"/>
              <a:t>강수</a:t>
            </a:r>
            <a:r>
              <a:rPr lang="en-US" altLang="ko-KR" sz="1100" dirty="0"/>
              <a:t>)</a:t>
            </a:r>
            <a:r>
              <a:rPr lang="ko-KR" altLang="en-US" sz="1100" dirty="0"/>
              <a:t>의 유의성이 더 나빠진 듯 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이는 </a:t>
            </a:r>
            <a:r>
              <a:rPr lang="en-US" altLang="ko-KR" sz="1100" dirty="0"/>
              <a:t>Subway</a:t>
            </a:r>
            <a:r>
              <a:rPr lang="ko-KR" altLang="en-US" sz="1100" dirty="0"/>
              <a:t>가 강수량의 설명력을 가져갔기 때문이다</a:t>
            </a:r>
            <a:r>
              <a:rPr lang="en-US" altLang="ko-KR" sz="1100" dirty="0"/>
              <a:t>. Subway</a:t>
            </a:r>
            <a:r>
              <a:rPr lang="ko-KR" altLang="en-US" sz="1100" dirty="0"/>
              <a:t>를 빼고 돌리게 되면</a:t>
            </a:r>
            <a:r>
              <a:rPr lang="en-US" altLang="ko-KR" sz="1100" dirty="0"/>
              <a:t>, </a:t>
            </a:r>
            <a:r>
              <a:rPr lang="ko-KR" altLang="en-US" sz="1100" dirty="0"/>
              <a:t>변환 후의 </a:t>
            </a:r>
            <a:r>
              <a:rPr lang="en-US" altLang="ko-KR" sz="1100" dirty="0"/>
              <a:t>Rain</a:t>
            </a:r>
            <a:r>
              <a:rPr lang="ko-KR" altLang="en-US" sz="1100" dirty="0"/>
              <a:t>이 훨씬 유의하게 나온다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092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선형회귀 가정사항 체크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286701" y="3956403"/>
            <a:ext cx="1138948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1.</a:t>
            </a:r>
            <a:r>
              <a:rPr lang="ko-KR" altLang="en-US" sz="1200" dirty="0"/>
              <a:t> 선형성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Fitted </a:t>
            </a:r>
            <a:r>
              <a:rPr lang="ko-KR" altLang="en-US" sz="1200" dirty="0"/>
              <a:t>값과 </a:t>
            </a:r>
            <a:r>
              <a:rPr lang="en-US" altLang="ko-KR" sz="1200" dirty="0"/>
              <a:t>residual </a:t>
            </a:r>
            <a:r>
              <a:rPr lang="ko-KR" altLang="en-US" sz="1200" dirty="0"/>
              <a:t>의 추이를 비교해 보았다</a:t>
            </a:r>
            <a:r>
              <a:rPr lang="en-US" altLang="ko-KR" sz="1200" dirty="0"/>
              <a:t>. Residual </a:t>
            </a:r>
            <a:r>
              <a:rPr lang="ko-KR" altLang="en-US" sz="1200" dirty="0"/>
              <a:t>값의 의 추이는 빨간색 선으로</a:t>
            </a:r>
            <a:r>
              <a:rPr lang="en-US" altLang="ko-KR" sz="1200" dirty="0"/>
              <a:t>, 0 </a:t>
            </a:r>
            <a:r>
              <a:rPr lang="ko-KR" altLang="en-US" sz="1200" dirty="0"/>
              <a:t>에 근접하며 수평에 가까운 선형으로 나타났다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ko-KR" altLang="en-US" sz="1200" dirty="0" err="1"/>
              <a:t>잔차가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퍼져있긴</a:t>
            </a:r>
            <a:r>
              <a:rPr lang="ko-KR" altLang="en-US" sz="1200" dirty="0"/>
              <a:t> 하지만 </a:t>
            </a:r>
            <a:r>
              <a:rPr lang="en-US" altLang="ko-KR" sz="1200" dirty="0"/>
              <a:t>Hyperplane </a:t>
            </a:r>
            <a:r>
              <a:rPr lang="ko-KR" altLang="en-US" sz="1200" dirty="0"/>
              <a:t>위에서 양과 음 값으로 고르게 나타난다는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y </a:t>
            </a:r>
            <a:r>
              <a:rPr lang="ko-KR" altLang="en-US" sz="1200" dirty="0"/>
              <a:t>이 </a:t>
            </a:r>
            <a:r>
              <a:rPr lang="en-US" altLang="ko-KR" sz="1200" dirty="0"/>
              <a:t>X</a:t>
            </a:r>
            <a:r>
              <a:rPr lang="ko-KR" altLang="en-US" sz="1200" dirty="0"/>
              <a:t>값들에 대해 약하게 나마 선형성을 가지고있는듯 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2. </a:t>
            </a:r>
            <a:r>
              <a:rPr lang="ko-KR" altLang="en-US" sz="1200" dirty="0"/>
              <a:t>오차의 등분산성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Fitted </a:t>
            </a:r>
            <a:r>
              <a:rPr lang="ko-KR" altLang="en-US" sz="1200" dirty="0"/>
              <a:t>값과 </a:t>
            </a:r>
            <a:r>
              <a:rPr lang="en-US" altLang="ko-KR" sz="1200" dirty="0"/>
              <a:t>residual </a:t>
            </a:r>
            <a:r>
              <a:rPr lang="ko-KR" altLang="en-US" sz="1200" dirty="0"/>
              <a:t>의 추이를 보면 </a:t>
            </a:r>
            <a:r>
              <a:rPr lang="en-US" altLang="ko-KR" sz="1200" dirty="0"/>
              <a:t>fitted value </a:t>
            </a:r>
            <a:r>
              <a:rPr lang="ko-KR" altLang="en-US" sz="1200" dirty="0"/>
              <a:t>가 </a:t>
            </a:r>
            <a:r>
              <a:rPr lang="en-US" altLang="ko-KR" sz="1200" dirty="0"/>
              <a:t>20~40 </a:t>
            </a:r>
            <a:r>
              <a:rPr lang="ko-KR" altLang="en-US" sz="1200" dirty="0"/>
              <a:t>까지는 깔때기 모양을 보이는 듯 하다가</a:t>
            </a:r>
            <a:r>
              <a:rPr lang="en-US" altLang="ko-KR" sz="1200" dirty="0"/>
              <a:t> </a:t>
            </a:r>
            <a:r>
              <a:rPr lang="ko-KR" altLang="en-US" sz="1200" dirty="0"/>
              <a:t>그 이후에는 약간 안정되는듯 하다</a:t>
            </a:r>
            <a:r>
              <a:rPr lang="en-US" altLang="ko-KR" sz="1200" dirty="0"/>
              <a:t>. (</a:t>
            </a:r>
            <a:r>
              <a:rPr lang="ko-KR" altLang="en-US" sz="1200" dirty="0"/>
              <a:t>위로 동떨어진 세 개 데이터는 이상치라고 판단하였다</a:t>
            </a:r>
            <a:r>
              <a:rPr lang="en-US" altLang="ko-KR" sz="1200" dirty="0"/>
              <a:t>.) </a:t>
            </a:r>
            <a:r>
              <a:rPr lang="ko-KR" altLang="en-US" sz="1200" dirty="0"/>
              <a:t>그러므로 등분산성을 약간 위배하고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>
              <a:spcBef>
                <a:spcPts val="500"/>
              </a:spcBef>
            </a:pP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3. </a:t>
            </a:r>
            <a:r>
              <a:rPr lang="ko-KR" altLang="en-US" sz="1200" dirty="0"/>
              <a:t>오차의 독립성 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ko-KR" altLang="en-US" sz="1200" dirty="0"/>
              <a:t>시계열 데이터 이므로 시간에 따른 </a:t>
            </a:r>
            <a:r>
              <a:rPr lang="ko-KR" altLang="en-US" sz="1200" dirty="0" err="1"/>
              <a:t>잔차</a:t>
            </a:r>
            <a:r>
              <a:rPr lang="ko-KR" altLang="en-US" sz="1200" dirty="0"/>
              <a:t> 변화를 중심적으로 보았다</a:t>
            </a:r>
            <a:r>
              <a:rPr lang="en-US" altLang="ko-KR" sz="1200" dirty="0"/>
              <a:t>. </a:t>
            </a:r>
            <a:r>
              <a:rPr lang="ko-KR" altLang="en-US" sz="1200" dirty="0"/>
              <a:t>시간별로 그려보니 </a:t>
            </a:r>
            <a:r>
              <a:rPr lang="en-US" altLang="ko-KR" sz="1200" dirty="0"/>
              <a:t>1000~1400</a:t>
            </a:r>
            <a:r>
              <a:rPr lang="ko-KR" altLang="en-US" sz="1200" dirty="0"/>
              <a:t>번째에서 </a:t>
            </a:r>
            <a:r>
              <a:rPr lang="ko-KR" altLang="en-US" sz="1200" dirty="0" err="1"/>
              <a:t>잔차가</a:t>
            </a:r>
            <a:r>
              <a:rPr lang="ko-KR" altLang="en-US" sz="1200" dirty="0"/>
              <a:t> 떨어지는 추세를 관찰 가능하였다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뒤에 </a:t>
            </a:r>
            <a:r>
              <a:rPr lang="en-US" altLang="ko-KR" sz="1200" dirty="0"/>
              <a:t>1 </a:t>
            </a:r>
            <a:r>
              <a:rPr lang="ko-KR" altLang="en-US" sz="1200" dirty="0"/>
              <a:t>차이나는</a:t>
            </a:r>
            <a:r>
              <a:rPr lang="en-US" altLang="ko-KR" sz="1200" dirty="0"/>
              <a:t>(</a:t>
            </a:r>
            <a:r>
              <a:rPr lang="ko-KR" altLang="en-US" sz="1200" dirty="0"/>
              <a:t>하루 차이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잔차의</a:t>
            </a:r>
            <a:r>
              <a:rPr lang="ko-KR" altLang="en-US" sz="1200" dirty="0"/>
              <a:t> </a:t>
            </a:r>
            <a:r>
              <a:rPr lang="en-US" altLang="ko-KR" sz="1200" dirty="0"/>
              <a:t>scatter </a:t>
            </a:r>
            <a:r>
              <a:rPr lang="ko-KR" altLang="en-US" sz="1200" dirty="0"/>
              <a:t>분포를 그려보니 큰 패턴이 파악되지는 않았고</a:t>
            </a:r>
            <a:r>
              <a:rPr lang="en-US" altLang="ko-KR" sz="1200" dirty="0"/>
              <a:t>, ACF </a:t>
            </a:r>
            <a:r>
              <a:rPr lang="ko-KR" altLang="en-US" sz="1200" dirty="0"/>
              <a:t>값도 최대값이 </a:t>
            </a:r>
            <a:r>
              <a:rPr lang="en-US" altLang="ko-KR" sz="1200" dirty="0"/>
              <a:t>0.2 </a:t>
            </a:r>
            <a:r>
              <a:rPr lang="ko-KR" altLang="en-US" sz="1200" dirty="0"/>
              <a:t>부근으로</a:t>
            </a:r>
            <a:r>
              <a:rPr lang="en-US" altLang="ko-KR" sz="1200" dirty="0"/>
              <a:t>, </a:t>
            </a:r>
            <a:r>
              <a:rPr lang="ko-KR" altLang="en-US" sz="1200" dirty="0"/>
              <a:t>큰 상관은 없다고 판단하였다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즉 </a:t>
            </a:r>
            <a:r>
              <a:rPr lang="en-US" altLang="ko-KR" sz="1200" dirty="0"/>
              <a:t>1000~1400</a:t>
            </a:r>
            <a:r>
              <a:rPr lang="ko-KR" altLang="en-US" sz="1200" dirty="0"/>
              <a:t>번째 </a:t>
            </a:r>
            <a:r>
              <a:rPr lang="ko-KR" altLang="en-US" sz="1200" dirty="0" err="1"/>
              <a:t>잔차에</a:t>
            </a:r>
            <a:r>
              <a:rPr lang="ko-KR" altLang="en-US" sz="1200" dirty="0"/>
              <a:t> 대해 추이가 나타남에 따라 독립성을 약하게 위반하고 있다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BD72AE-5FA7-43E0-B552-F211BB3F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2" y="959390"/>
            <a:ext cx="2731417" cy="2826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F3A2F0-CF37-4C47-B6CB-E3EBC117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44" y="959390"/>
            <a:ext cx="2636339" cy="2800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3535FF-82E0-4423-9E40-5042408F8C78}"/>
                  </a:ext>
                </a:extLst>
              </p:cNvPr>
              <p:cNvSpPr txBox="1"/>
              <p:nvPr/>
            </p:nvSpPr>
            <p:spPr>
              <a:xfrm>
                <a:off x="7002868" y="650796"/>
                <a:ext cx="1172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3535FF-82E0-4423-9E40-5042408F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68" y="650796"/>
                <a:ext cx="1172436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DF2A2D-4660-4CD4-8C8A-A838BAAB19BC}"/>
              </a:ext>
            </a:extLst>
          </p:cNvPr>
          <p:cNvSpPr txBox="1"/>
          <p:nvPr/>
        </p:nvSpPr>
        <p:spPr>
          <a:xfrm>
            <a:off x="3830544" y="608402"/>
            <a:ext cx="17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Time VS Residual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1B263-36F4-4AC0-B40A-C8B6DFC6E3F7}"/>
              </a:ext>
            </a:extLst>
          </p:cNvPr>
          <p:cNvSpPr txBox="1"/>
          <p:nvPr/>
        </p:nvSpPr>
        <p:spPr>
          <a:xfrm>
            <a:off x="899273" y="616614"/>
            <a:ext cx="17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Fitted VS Residual</a:t>
            </a:r>
            <a:endParaRPr lang="ko-KR" altLang="en-US" sz="1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7F6C63-EC76-4BC3-B017-61A557B0D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278" y="985187"/>
            <a:ext cx="2856494" cy="2800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835A7A-C6F0-4FD5-B457-60084F518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889" y="985186"/>
            <a:ext cx="2789932" cy="2774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9E98AB-53F9-4DB2-8FE5-D37C279BB78B}"/>
              </a:ext>
            </a:extLst>
          </p:cNvPr>
          <p:cNvSpPr txBox="1"/>
          <p:nvPr/>
        </p:nvSpPr>
        <p:spPr>
          <a:xfrm>
            <a:off x="9937811" y="625043"/>
            <a:ext cx="1634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ACF of Residual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519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선형회귀 가정사항 체크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0FCB7-2585-4CD9-B2AF-16CDE32FAC2F}"/>
              </a:ext>
            </a:extLst>
          </p:cNvPr>
          <p:cNvSpPr txBox="1"/>
          <p:nvPr/>
        </p:nvSpPr>
        <p:spPr>
          <a:xfrm>
            <a:off x="477532" y="4010025"/>
            <a:ext cx="11181067" cy="25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dirty="0"/>
              <a:t>4. </a:t>
            </a:r>
            <a:r>
              <a:rPr lang="ko-KR" altLang="en-US" sz="1200" dirty="0"/>
              <a:t>다중 공선성의 여부 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VIF </a:t>
            </a:r>
            <a:r>
              <a:rPr lang="ko-KR" altLang="en-US" sz="1200" dirty="0"/>
              <a:t>의 값을 수치형 변수에 대해 계산해 본 결과 </a:t>
            </a:r>
            <a:r>
              <a:rPr lang="en-US" altLang="ko-KR" sz="1200" dirty="0" err="1"/>
              <a:t>vif</a:t>
            </a:r>
            <a:r>
              <a:rPr lang="en-US" altLang="ko-KR" sz="1200" dirty="0"/>
              <a:t> </a:t>
            </a:r>
            <a:r>
              <a:rPr lang="ko-KR" altLang="en-US" sz="1200" dirty="0"/>
              <a:t>값이 </a:t>
            </a:r>
            <a:r>
              <a:rPr lang="en-US" altLang="ko-KR" sz="1200" dirty="0"/>
              <a:t>5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다중공선성이</a:t>
            </a:r>
            <a:r>
              <a:rPr lang="ko-KR" altLang="en-US" sz="1200" dirty="0"/>
              <a:t> 보이는 변수는 없었다</a:t>
            </a:r>
            <a:r>
              <a:rPr lang="en-US" altLang="ko-KR" sz="1200" dirty="0"/>
              <a:t>.</a:t>
            </a:r>
          </a:p>
          <a:p>
            <a:pPr>
              <a:spcBef>
                <a:spcPts val="500"/>
              </a:spcBef>
            </a:pP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5. </a:t>
            </a:r>
            <a:r>
              <a:rPr lang="ko-KR" altLang="en-US" sz="1200" dirty="0"/>
              <a:t>오차의 정규성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ko-KR" altLang="en-US" sz="1200" dirty="0" err="1"/>
              <a:t>잔차</a:t>
            </a:r>
            <a:r>
              <a:rPr lang="ko-KR" altLang="en-US" sz="1200" dirty="0"/>
              <a:t> 히스토그램과</a:t>
            </a:r>
            <a:r>
              <a:rPr lang="en-US" altLang="ko-KR" sz="1200" dirty="0"/>
              <a:t>, </a:t>
            </a:r>
            <a:r>
              <a:rPr lang="ko-KR" altLang="en-US" sz="1200" dirty="0"/>
              <a:t>그와 비슷한 </a:t>
            </a:r>
            <a:r>
              <a:rPr lang="en-US" altLang="ko-KR" sz="1200" dirty="0"/>
              <a:t>Normal </a:t>
            </a:r>
            <a:r>
              <a:rPr lang="ko-KR" altLang="en-US" sz="1200" dirty="0"/>
              <a:t>분포를 위에 그려보았다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잔차가</a:t>
            </a:r>
            <a:r>
              <a:rPr lang="en-US" altLang="ko-KR" sz="1200" dirty="0"/>
              <a:t> Normal </a:t>
            </a:r>
            <a:r>
              <a:rPr lang="ko-KR" altLang="en-US" sz="1200" dirty="0"/>
              <a:t>보다 약간 더 중앙이 뾰족해 보이는듯 하다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</a:t>
            </a:r>
            <a:r>
              <a:rPr lang="en-US" altLang="ko-KR" sz="1200" dirty="0"/>
              <a:t>QQ plot</a:t>
            </a:r>
            <a:r>
              <a:rPr lang="ko-KR" altLang="en-US" sz="1200" dirty="0"/>
              <a:t> 에서도 직선의 </a:t>
            </a:r>
            <a:r>
              <a:rPr lang="ko-KR" altLang="en-US" sz="1200" dirty="0" err="1"/>
              <a:t>모양이라기</a:t>
            </a:r>
            <a:r>
              <a:rPr lang="ko-KR" altLang="en-US" sz="1200" dirty="0"/>
              <a:t> 보다는</a:t>
            </a:r>
            <a:r>
              <a:rPr lang="en-US" altLang="ko-KR" sz="1200" dirty="0"/>
              <a:t>, </a:t>
            </a:r>
            <a:r>
              <a:rPr lang="ko-KR" altLang="en-US" sz="1200" dirty="0"/>
              <a:t>양 끝이 들려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그에 따라 </a:t>
            </a:r>
            <a:r>
              <a:rPr lang="en-US" altLang="ko-KR" sz="1200" dirty="0"/>
              <a:t>95% CI </a:t>
            </a:r>
            <a:r>
              <a:rPr lang="ko-KR" altLang="en-US" sz="1200" dirty="0"/>
              <a:t>의 </a:t>
            </a:r>
            <a:r>
              <a:rPr lang="en-US" altLang="ko-KR" sz="1200" dirty="0"/>
              <a:t>Interval</a:t>
            </a:r>
            <a:r>
              <a:rPr lang="ko-KR" altLang="en-US" sz="1200" dirty="0"/>
              <a:t> 에서 벗어난 점을 볼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즉 정규성을 약간 위배하고 있다</a:t>
            </a:r>
            <a:r>
              <a:rPr lang="en-US" altLang="ko-KR" sz="1200" dirty="0"/>
              <a:t>.</a:t>
            </a:r>
          </a:p>
          <a:p>
            <a:pPr>
              <a:spcBef>
                <a:spcPts val="500"/>
              </a:spcBef>
            </a:pP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6. </a:t>
            </a:r>
            <a:r>
              <a:rPr lang="ko-KR" altLang="en-US" sz="1200" dirty="0"/>
              <a:t>이상치의 여부</a:t>
            </a:r>
            <a:endParaRPr lang="en-US" altLang="ko-KR" sz="1200" dirty="0"/>
          </a:p>
          <a:p>
            <a:pPr>
              <a:spcBef>
                <a:spcPts val="500"/>
              </a:spcBef>
            </a:pPr>
            <a:r>
              <a:rPr lang="en-US" altLang="ko-KR" sz="1200" dirty="0"/>
              <a:t>Cooks distance </a:t>
            </a:r>
            <a:r>
              <a:rPr lang="ko-KR" altLang="en-US" sz="1200" dirty="0"/>
              <a:t>그래프에 따라 값이 매우 큰 몇 개의 영향치들을 관찰할 수 있었다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영향치들을 조사한 결과</a:t>
            </a:r>
            <a:r>
              <a:rPr lang="en-US" altLang="ko-KR" sz="1200" dirty="0"/>
              <a:t>, 100~90</a:t>
            </a:r>
            <a:r>
              <a:rPr lang="ko-KR" altLang="en-US" sz="1200" dirty="0"/>
              <a:t>건의 기록적인 매출을 기록한 날 이였다</a:t>
            </a:r>
            <a:r>
              <a:rPr lang="en-US" altLang="ko-KR" sz="1200" dirty="0"/>
              <a:t>. </a:t>
            </a:r>
            <a:r>
              <a:rPr lang="ko-KR" altLang="en-US" sz="1200" dirty="0"/>
              <a:t>내가 모든 데이터 상에서는 이런 매출 증가에 대한 설명을 할 수 없었다</a:t>
            </a:r>
            <a:r>
              <a:rPr lang="en-US" altLang="ko-KR" sz="1200" dirty="0"/>
              <a:t>. </a:t>
            </a:r>
            <a:r>
              <a:rPr lang="ko-KR" altLang="en-US" sz="1200" dirty="0"/>
              <a:t>나중에 다른 변수가 있는 데이터를 붙이게 되면 이런</a:t>
            </a:r>
            <a:r>
              <a:rPr lang="en-US" altLang="ko-KR" sz="1200" dirty="0"/>
              <a:t> </a:t>
            </a:r>
            <a:r>
              <a:rPr lang="ko-KR" altLang="en-US" sz="1200" dirty="0"/>
              <a:t>이상치들을 설명할 수도 있으므로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이상치를 제거하지 않고 유지하기로 하였다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0E81FA-4960-4405-8BBD-9099EC99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11" y="1026362"/>
            <a:ext cx="2676488" cy="27216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A875D-5A94-4C7D-91FF-D4A71992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57" y="1026365"/>
            <a:ext cx="2527607" cy="2721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44AA1-687C-433A-B6F2-D894D691C69E}"/>
              </a:ext>
            </a:extLst>
          </p:cNvPr>
          <p:cNvSpPr txBox="1"/>
          <p:nvPr/>
        </p:nvSpPr>
        <p:spPr>
          <a:xfrm>
            <a:off x="1001851" y="642990"/>
            <a:ext cx="17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변수들의 </a:t>
            </a:r>
            <a:r>
              <a:rPr lang="en-US" altLang="ko-KR" sz="1400" b="1" dirty="0"/>
              <a:t>VIF</a:t>
            </a:r>
            <a:r>
              <a:rPr lang="ko-KR" altLang="en-US" sz="1400" b="1" dirty="0"/>
              <a:t>값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EC65E-F57E-47E8-A782-C8933EE3B8B4}"/>
              </a:ext>
            </a:extLst>
          </p:cNvPr>
          <p:cNvSpPr txBox="1"/>
          <p:nvPr/>
        </p:nvSpPr>
        <p:spPr>
          <a:xfrm>
            <a:off x="3458216" y="642990"/>
            <a:ext cx="237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잔차</a:t>
            </a:r>
            <a:r>
              <a:rPr lang="ko-KR" altLang="en-US" sz="1400" b="1" dirty="0"/>
              <a:t> 히스토그램과 </a:t>
            </a:r>
            <a:r>
              <a:rPr lang="en-US" altLang="ko-KR" sz="1400" b="1" dirty="0"/>
              <a:t>Normal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80055-7986-4662-8942-28C8F8FD36C1}"/>
              </a:ext>
            </a:extLst>
          </p:cNvPr>
          <p:cNvSpPr txBox="1"/>
          <p:nvPr/>
        </p:nvSpPr>
        <p:spPr>
          <a:xfrm>
            <a:off x="6986310" y="642990"/>
            <a:ext cx="166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QQ Plot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3D720-A325-498E-91E0-D41F7C88CAF7}"/>
              </a:ext>
            </a:extLst>
          </p:cNvPr>
          <p:cNvSpPr txBox="1"/>
          <p:nvPr/>
        </p:nvSpPr>
        <p:spPr>
          <a:xfrm>
            <a:off x="9798246" y="642990"/>
            <a:ext cx="166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Cooks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Distance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818C9-E5B0-4A7F-B2B7-04536D6D7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040543"/>
            <a:ext cx="2592294" cy="2707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B9A021-F8ED-42CD-9A96-2B9249BC3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42" y="1026362"/>
            <a:ext cx="2678098" cy="27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7150" y="37487"/>
            <a:ext cx="3985914" cy="443620"/>
          </a:xfrm>
          <a:prstGeom prst="roundRect">
            <a:avLst>
              <a:gd name="adj" fmla="val 50000"/>
            </a:avLst>
          </a:prstGeom>
          <a:solidFill>
            <a:srgbClr val="82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선형회귀의 변수해석</a:t>
            </a:r>
            <a:endParaRPr lang="en-US" altLang="ko-KR" sz="800" b="1" kern="0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7533" y="7576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7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F0DE3-87E5-474E-B1B7-AB6FABF4E515}"/>
              </a:ext>
            </a:extLst>
          </p:cNvPr>
          <p:cNvSpPr txBox="1"/>
          <p:nvPr/>
        </p:nvSpPr>
        <p:spPr>
          <a:xfrm>
            <a:off x="6291058" y="3330736"/>
            <a:ext cx="5657850" cy="274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/>
              <a:t>Naver</a:t>
            </a:r>
            <a:r>
              <a:rPr lang="en-US" altLang="ko-KR" sz="1200" dirty="0"/>
              <a:t>, subway </a:t>
            </a:r>
            <a:r>
              <a:rPr lang="ko-KR" altLang="en-US" sz="1200" dirty="0"/>
              <a:t>는 시간과 강수의 영향을 많이 받는 변수이다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그러므로 이를 빼고 돌리면</a:t>
            </a:r>
            <a:r>
              <a:rPr lang="en-US" altLang="ko-KR" sz="1200" dirty="0"/>
              <a:t> </a:t>
            </a:r>
            <a:r>
              <a:rPr lang="ko-KR" altLang="en-US" sz="1200" dirty="0"/>
              <a:t>각 요일과 강수에 대한 효과를 볼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이 계수는 우리의 관찰 결과와 같다</a:t>
            </a:r>
            <a:r>
              <a:rPr lang="en-US" altLang="ko-KR" sz="1200" dirty="0"/>
              <a:t>. (</a:t>
            </a:r>
            <a:r>
              <a:rPr lang="ko-KR" altLang="en-US" sz="1200" dirty="0"/>
              <a:t>주말</a:t>
            </a:r>
            <a:r>
              <a:rPr lang="en-US" altLang="ko-KR" sz="1200" dirty="0"/>
              <a:t>,</a:t>
            </a:r>
            <a:r>
              <a:rPr lang="ko-KR" altLang="en-US" sz="1200" dirty="0"/>
              <a:t>휴일이나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더 </a:t>
            </a:r>
            <a:r>
              <a:rPr lang="ko-KR" altLang="en-US" sz="1200" dirty="0" err="1"/>
              <a:t>잘팔림</a:t>
            </a:r>
            <a:r>
              <a:rPr lang="en-US" altLang="ko-KR" sz="1200" dirty="0"/>
              <a:t>)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Subway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naver</a:t>
            </a:r>
            <a:r>
              <a:rPr lang="ko-KR" altLang="en-US" sz="1200" dirty="0"/>
              <a:t>변수를 넣으면 시간과 강수 관련된 계수가 크게 변화한다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Subway 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 </a:t>
            </a:r>
            <a:r>
              <a:rPr lang="ko-KR" altLang="en-US" sz="1200" dirty="0"/>
              <a:t>변수가 시간과 강수의 설명력을 많이 </a:t>
            </a:r>
            <a:r>
              <a:rPr lang="ko-KR" altLang="en-US" sz="1200" dirty="0" err="1"/>
              <a:t>가져간것</a:t>
            </a:r>
            <a:r>
              <a:rPr lang="ko-KR" altLang="en-US" sz="1200" dirty="0"/>
              <a:t> 으로 해석된다</a:t>
            </a:r>
            <a:r>
              <a:rPr lang="en-US" altLang="ko-KR" sz="1200" dirty="0"/>
              <a:t>. 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즉 최종 모델에서 시간과 강수에 관련된 변수의 계수는 독립적으로 해석하면 위험하다</a:t>
            </a:r>
            <a:r>
              <a:rPr lang="en-US" altLang="ko-KR" sz="1200" dirty="0"/>
              <a:t>. (</a:t>
            </a:r>
            <a:r>
              <a:rPr lang="ko-KR" altLang="en-US" sz="1200" dirty="0"/>
              <a:t>유동성 감소</a:t>
            </a:r>
            <a:r>
              <a:rPr lang="en-US" altLang="ko-KR" sz="1200" dirty="0"/>
              <a:t> </a:t>
            </a:r>
            <a:r>
              <a:rPr lang="ko-KR" altLang="en-US" sz="1200" dirty="0"/>
              <a:t>및 </a:t>
            </a:r>
            <a:r>
              <a:rPr lang="ko-KR" altLang="en-US" sz="1200" dirty="0" err="1"/>
              <a:t>검색량</a:t>
            </a:r>
            <a:r>
              <a:rPr lang="ko-KR" altLang="en-US" sz="1200" dirty="0"/>
              <a:t> 증가의 현상도 같이 고려해야하기 때문</a:t>
            </a:r>
            <a:r>
              <a:rPr lang="en-US" altLang="ko-KR" sz="1200" dirty="0"/>
              <a:t>)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그리고 가정의 위배상황</a:t>
            </a:r>
            <a:r>
              <a:rPr lang="en-US" altLang="ko-KR" sz="1200" dirty="0"/>
              <a:t>, </a:t>
            </a:r>
            <a:r>
              <a:rPr lang="ko-KR" altLang="en-US" sz="1200" dirty="0"/>
              <a:t>변수의 오차</a:t>
            </a:r>
            <a:r>
              <a:rPr lang="en-US" altLang="ko-KR" sz="1200" dirty="0"/>
              <a:t>(</a:t>
            </a:r>
            <a:r>
              <a:rPr lang="ko-KR" altLang="en-US" sz="1200" dirty="0"/>
              <a:t>전국 데이터의 사용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NA </a:t>
            </a:r>
            <a:r>
              <a:rPr lang="ko-KR" altLang="en-US" sz="1200" dirty="0"/>
              <a:t>를 채운 데이터 사용</a:t>
            </a:r>
            <a:r>
              <a:rPr lang="en-US" altLang="ko-KR" sz="1200" dirty="0"/>
              <a:t>)</a:t>
            </a:r>
            <a:r>
              <a:rPr lang="ko-KR" altLang="en-US" sz="1200" dirty="0"/>
              <a:t>으로 인한 에러의 증가로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모델의 계수 유의성이 더 안 좋아질 것이고</a:t>
            </a:r>
            <a:r>
              <a:rPr lang="en-US" altLang="ko-KR" sz="1200" dirty="0"/>
              <a:t>, 95% CI </a:t>
            </a:r>
            <a:r>
              <a:rPr lang="ko-KR" altLang="en-US" sz="1200" dirty="0"/>
              <a:t>의 길이도 더 길어질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계수의 값도 약간 변할 수 있다</a:t>
            </a:r>
            <a:r>
              <a:rPr lang="en-US" altLang="ko-KR" sz="1200" dirty="0"/>
              <a:t>.</a:t>
            </a:r>
          </a:p>
          <a:p>
            <a:pPr marL="180000" indent="-1800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dirty="0"/>
              <a:t>그에 따라 유의성이 애매한 값들 </a:t>
            </a:r>
            <a:r>
              <a:rPr lang="en-US" altLang="ko-KR" sz="1200" dirty="0"/>
              <a:t>(3</a:t>
            </a:r>
            <a:r>
              <a:rPr lang="ko-KR" altLang="en-US" sz="1200" dirty="0"/>
              <a:t>월</a:t>
            </a:r>
            <a:r>
              <a:rPr lang="en-US" altLang="ko-KR" sz="1200" dirty="0"/>
              <a:t>,4</a:t>
            </a:r>
            <a:r>
              <a:rPr lang="ko-KR" altLang="en-US" sz="1200" dirty="0"/>
              <a:t>월</a:t>
            </a:r>
            <a:r>
              <a:rPr lang="en-US" altLang="ko-KR" sz="1200" dirty="0"/>
              <a:t>,</a:t>
            </a:r>
            <a:r>
              <a:rPr lang="ko-KR" altLang="en-US" sz="1200" dirty="0"/>
              <a:t>영업가게 수 등</a:t>
            </a:r>
            <a:r>
              <a:rPr lang="en-US" altLang="ko-KR" sz="1200" dirty="0"/>
              <a:t>) </a:t>
            </a:r>
            <a:r>
              <a:rPr lang="ko-KR" altLang="en-US" sz="1200" dirty="0"/>
              <a:t>은 사실 유의하지 않을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D258DE-B48B-43F3-A789-1E75CE97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3" y="1004773"/>
            <a:ext cx="2712367" cy="245141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F763F4D-6987-414B-A777-4EDC6128F6DC}"/>
              </a:ext>
            </a:extLst>
          </p:cNvPr>
          <p:cNvSpPr/>
          <p:nvPr/>
        </p:nvSpPr>
        <p:spPr>
          <a:xfrm>
            <a:off x="3051728" y="2350733"/>
            <a:ext cx="304496" cy="20196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569B8DB-134D-4461-ABC9-219EC85BC45C}"/>
              </a:ext>
            </a:extLst>
          </p:cNvPr>
          <p:cNvSpPr/>
          <p:nvPr/>
        </p:nvSpPr>
        <p:spPr>
          <a:xfrm>
            <a:off x="3051728" y="5143500"/>
            <a:ext cx="304496" cy="20196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65290-A1D7-4FF2-A13E-F7C43D2FB20C}"/>
              </a:ext>
            </a:extLst>
          </p:cNvPr>
          <p:cNvSpPr txBox="1"/>
          <p:nvPr/>
        </p:nvSpPr>
        <p:spPr>
          <a:xfrm>
            <a:off x="702994" y="703051"/>
            <a:ext cx="1724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Subway, </a:t>
            </a:r>
            <a:r>
              <a:rPr lang="en-US" altLang="ko-KR" sz="1000" b="1" dirty="0" err="1"/>
              <a:t>naver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변수 제외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C59D91E-8218-40FD-9B23-4A5EA1E8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65" y="987373"/>
            <a:ext cx="1841193" cy="21324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AAFB10-25CA-4A82-AAFA-09BAC551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20" y="1004772"/>
            <a:ext cx="1675110" cy="2136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692265-3A1B-4C9B-8240-4AF8F8DAF3A7}"/>
              </a:ext>
            </a:extLst>
          </p:cNvPr>
          <p:cNvSpPr txBox="1"/>
          <p:nvPr/>
        </p:nvSpPr>
        <p:spPr>
          <a:xfrm>
            <a:off x="3961628" y="703051"/>
            <a:ext cx="1724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Subway, </a:t>
            </a:r>
            <a:r>
              <a:rPr lang="en-US" altLang="ko-KR" sz="1000" b="1" dirty="0" err="1"/>
              <a:t>naver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변수 포함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B11653-B369-4CC1-BB0B-7A5F019AE74C}"/>
              </a:ext>
            </a:extLst>
          </p:cNvPr>
          <p:cNvSpPr txBox="1"/>
          <p:nvPr/>
        </p:nvSpPr>
        <p:spPr>
          <a:xfrm>
            <a:off x="7544983" y="697260"/>
            <a:ext cx="3876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시간과 강수 영향을 받는 네이버 </a:t>
            </a:r>
            <a:r>
              <a:rPr lang="ko-KR" altLang="en-US" sz="1000" b="1" dirty="0" err="1"/>
              <a:t>검색량과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승하차</a:t>
            </a:r>
            <a:r>
              <a:rPr lang="ko-KR" altLang="en-US" sz="1000" b="1" dirty="0"/>
              <a:t> 인원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4BA09-AB6F-4551-A71D-A5BA0B69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260" y="1004773"/>
            <a:ext cx="2684562" cy="25760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9037A-4B62-40E7-9BAA-CBCFEFD05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253" y="3673778"/>
            <a:ext cx="2712367" cy="2877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AA01C6-A256-40E6-BFF7-1C8289C23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33" y="3673778"/>
            <a:ext cx="2727669" cy="28778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847439-5161-481F-B959-F261D7C9B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575" y="1004923"/>
            <a:ext cx="1753760" cy="2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92085"/>
      </p:ext>
    </p:extLst>
  </p:cSld>
  <p:clrMapOvr>
    <a:masterClrMapping/>
  </p:clrMapOvr>
</p:sld>
</file>

<file path=ppt/theme/theme1.xml><?xml version="1.0" encoding="utf-8"?>
<a:theme xmlns:a="http://schemas.openxmlformats.org/drawingml/2006/main" name="1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2336</Words>
  <Application>Microsoft Office PowerPoint</Application>
  <PresentationFormat>와이드스크린</PresentationFormat>
  <Paragraphs>250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나눔고딕</vt:lpstr>
      <vt:lpstr>나눔스퀘어 Bold</vt:lpstr>
      <vt:lpstr>맑은 고딕</vt:lpstr>
      <vt:lpstr>Arial</vt:lpstr>
      <vt:lpstr>Cambria Math</vt:lpstr>
      <vt:lpstr>19_Office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한인욱</cp:lastModifiedBy>
  <cp:revision>168</cp:revision>
  <dcterms:created xsi:type="dcterms:W3CDTF">2020-12-03T04:07:18Z</dcterms:created>
  <dcterms:modified xsi:type="dcterms:W3CDTF">2021-01-14T18:09:25Z</dcterms:modified>
</cp:coreProperties>
</file>